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22"/>
  </p:notesMasterIdLst>
  <p:handoutMasterIdLst>
    <p:handoutMasterId r:id="rId23"/>
  </p:handoutMasterIdLst>
  <p:sldIdLst>
    <p:sldId id="258" r:id="rId3"/>
    <p:sldId id="330" r:id="rId4"/>
    <p:sldId id="343" r:id="rId5"/>
    <p:sldId id="290" r:id="rId6"/>
    <p:sldId id="339" r:id="rId7"/>
    <p:sldId id="308" r:id="rId8"/>
    <p:sldId id="340" r:id="rId9"/>
    <p:sldId id="342" r:id="rId10"/>
    <p:sldId id="341" r:id="rId11"/>
    <p:sldId id="310" r:id="rId12"/>
    <p:sldId id="309" r:id="rId13"/>
    <p:sldId id="311" r:id="rId14"/>
    <p:sldId id="325" r:id="rId15"/>
    <p:sldId id="332" r:id="rId16"/>
    <p:sldId id="333" r:id="rId17"/>
    <p:sldId id="334" r:id="rId18"/>
    <p:sldId id="335" r:id="rId19"/>
    <p:sldId id="305" r:id="rId20"/>
    <p:sldId id="282" r:id="rId21"/>
  </p:sldIdLst>
  <p:sldSz cx="9144000" cy="5141913"/>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7" userDrawn="1">
          <p15:clr>
            <a:srgbClr val="A4A3A4"/>
          </p15:clr>
        </p15:guide>
        <p15:guide id="2" pos="278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734207-E10B-8400-CFE5-5ECE8782EAD1}" name="T204613" initials="TT" userId="S::T204613@it.tencent.com::dc452da3-ed65-4683-ad2f-3377c64dacd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075"/>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2" autoAdjust="0"/>
    <p:restoredTop sz="94660"/>
  </p:normalViewPr>
  <p:slideViewPr>
    <p:cSldViewPr showGuides="1">
      <p:cViewPr varScale="1">
        <p:scale>
          <a:sx n="88" d="100"/>
          <a:sy n="88" d="100"/>
        </p:scale>
        <p:origin x="931" y="67"/>
      </p:cViewPr>
      <p:guideLst>
        <p:guide orient="horz" pos="1687"/>
        <p:guide pos="278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2026/1/13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2026/1/13</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2026/1/13</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p:nvPr/>
        </p:nvCxnSpPr>
        <p:spPr>
          <a:xfrm>
            <a:off x="1107636" y="2729223"/>
            <a:ext cx="6897298" cy="0"/>
          </a:xfrm>
          <a:prstGeom prst="line">
            <a:avLst/>
          </a:prstGeom>
          <a:noFill/>
          <a:ln w="28575" cap="flat" cmpd="sng" algn="ctr">
            <a:solidFill>
              <a:srgbClr val="4B6075"/>
            </a:solidFill>
            <a:prstDash val="solid"/>
            <a:miter lim="800000"/>
          </a:ln>
          <a:effectLst/>
        </p:spPr>
      </p:cxnSp>
      <p:grpSp>
        <p:nvGrpSpPr>
          <p:cNvPr id="65" name="组合 64"/>
          <p:cNvGrpSpPr/>
          <p:nvPr/>
        </p:nvGrpSpPr>
        <p:grpSpPr>
          <a:xfrm>
            <a:off x="3759230" y="2882219"/>
            <a:ext cx="231813" cy="231701"/>
            <a:chOff x="3785450" y="3161055"/>
            <a:chExt cx="504762" cy="504762"/>
          </a:xfrm>
        </p:grpSpPr>
        <p:sp>
          <p:nvSpPr>
            <p:cNvPr id="66" name="椭圆 65"/>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700" b="0" i="0" u="none" strike="noStrike" kern="0" cap="none" spc="0" normalizeH="0" baseline="0" noProof="0">
                <a:ln>
                  <a:noFill/>
                </a:ln>
                <a:solidFill>
                  <a:prstClr val="black"/>
                </a:solidFill>
                <a:effectLst/>
                <a:uLnTx/>
                <a:uFillTx/>
              </a:endParaRPr>
            </a:p>
          </p:txBody>
        </p:sp>
      </p:grpSp>
      <p:sp>
        <p:nvSpPr>
          <p:cNvPr id="71" name="TextBox 10"/>
          <p:cNvSpPr txBox="1"/>
          <p:nvPr/>
        </p:nvSpPr>
        <p:spPr>
          <a:xfrm>
            <a:off x="4055775" y="2858978"/>
            <a:ext cx="1335405" cy="252730"/>
          </a:xfrm>
          <a:prstGeom prst="rect">
            <a:avLst/>
          </a:prstGeom>
          <a:noFill/>
        </p:spPr>
        <p:txBody>
          <a:bodyPr wrap="none" lIns="68580" tIns="34290" rIns="68580" bIns="34290" rtlCol="0">
            <a:spAutoFit/>
          </a:bodyPr>
          <a:lstStyle/>
          <a:p>
            <a:pPr defTabSz="685800"/>
            <a:r>
              <a:rPr lang="en-US" altLang="zh-CN" sz="1200" dirty="0">
                <a:solidFill>
                  <a:srgbClr val="4B6075"/>
                </a:solidFill>
                <a:latin typeface="微软雅黑" panose="020B0503020204020204" pitchFamily="34" charset="-122"/>
                <a:ea typeface="微软雅黑" panose="020B0503020204020204" pitchFamily="34" charset="-122"/>
              </a:rPr>
              <a:t>Zhang, WenXiao</a:t>
            </a:r>
            <a:endParaRPr lang="zh-CN" altLang="en-US" sz="1200" dirty="0">
              <a:solidFill>
                <a:srgbClr val="4B6075"/>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99160" y="1899285"/>
            <a:ext cx="7386320" cy="829945"/>
          </a:xfrm>
          <a:prstGeom prst="rect">
            <a:avLst/>
          </a:prstGeom>
          <a:noFill/>
          <a:ln w="9525">
            <a:noFill/>
          </a:ln>
        </p:spPr>
        <p:txBody>
          <a:bodyPr wrap="square">
            <a:spAutoFit/>
          </a:bodyPr>
          <a:lstStyle/>
          <a:p>
            <a:pPr indent="0" algn="ctr"/>
            <a:r>
              <a:rPr lang="en-US" altLang="zh-CN" sz="2400" b="1">
                <a:solidFill>
                  <a:srgbClr val="4B6075"/>
                </a:solidFill>
                <a:latin typeface="Times New Roman" panose="02020603050405020304" pitchFamily="18" charset="0"/>
                <a:ea typeface="宋体" panose="02010600030101010101" pitchFamily="2" charset="-122"/>
              </a:rPr>
              <a:t>3D Gaussian Splatting </a:t>
            </a:r>
            <a:r>
              <a:rPr lang="ja-JP" altLang="en-US" sz="2400" b="1">
                <a:solidFill>
                  <a:srgbClr val="4B6075"/>
                </a:solidFill>
                <a:latin typeface="Times New Roman" panose="02020603050405020304" pitchFamily="18" charset="0"/>
                <a:ea typeface="宋体" panose="02010600030101010101" pitchFamily="2" charset="-122"/>
              </a:rPr>
              <a:t>を</a:t>
            </a:r>
            <a:r>
              <a:rPr lang="zh-CN" altLang="en-US" sz="2400" b="1">
                <a:solidFill>
                  <a:srgbClr val="4B6075"/>
                </a:solidFill>
                <a:latin typeface="Times New Roman" panose="02020603050405020304" pitchFamily="18" charset="0"/>
                <a:ea typeface="宋体" panose="02010600030101010101" pitchFamily="2" charset="-122"/>
              </a:rPr>
              <a:t>用</a:t>
            </a:r>
            <a:r>
              <a:rPr lang="ja-JP" altLang="en-US" sz="2400" b="1">
                <a:solidFill>
                  <a:srgbClr val="4B6075"/>
                </a:solidFill>
                <a:latin typeface="Times New Roman" panose="02020603050405020304" pitchFamily="18" charset="0"/>
                <a:ea typeface="宋体" panose="02010600030101010101" pitchFamily="2" charset="-122"/>
              </a:rPr>
              <a:t>いたインタラクティブな</a:t>
            </a:r>
            <a:r>
              <a:rPr lang="en-US" altLang="zh-CN" sz="2400" b="1">
                <a:solidFill>
                  <a:srgbClr val="4B6075"/>
                </a:solidFill>
                <a:latin typeface="Times New Roman" panose="02020603050405020304" pitchFamily="18" charset="0"/>
                <a:ea typeface="宋体" panose="02010600030101010101" pitchFamily="2" charset="-122"/>
              </a:rPr>
              <a:t>VR</a:t>
            </a:r>
            <a:r>
              <a:rPr lang="ja-JP" altLang="en-US" sz="2400" b="1">
                <a:solidFill>
                  <a:srgbClr val="4B6075"/>
                </a:solidFill>
                <a:latin typeface="Times New Roman" panose="02020603050405020304" pitchFamily="18" charset="0"/>
                <a:ea typeface="宋体" panose="02010600030101010101" pitchFamily="2" charset="-122"/>
              </a:rPr>
              <a:t>システムの</a:t>
            </a:r>
            <a:r>
              <a:rPr lang="zh-CN" altLang="en-US" sz="2400" b="1">
                <a:solidFill>
                  <a:srgbClr val="4B6075"/>
                </a:solidFill>
                <a:latin typeface="Times New Roman" panose="02020603050405020304" pitchFamily="18" charset="0"/>
                <a:ea typeface="宋体" panose="02010600030101010101" pitchFamily="2" charset="-122"/>
              </a:rPr>
              <a:t>構築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691640" y="618490"/>
            <a:ext cx="6940550" cy="4523105"/>
          </a:xfrm>
          <a:prstGeom prst="rect">
            <a:avLst/>
          </a:prstGeom>
          <a:noFill/>
          <a:ln w="9525">
            <a:noFill/>
          </a:ln>
        </p:spPr>
        <p:txBody>
          <a:bodyPr wrap="square">
            <a:spAutoFit/>
          </a:bodyPr>
          <a:lstStyle/>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引文分析</a:t>
            </a:r>
            <a:r>
              <a:rPr lang="en-US" altLang="zh-CN" sz="1200" b="1" dirty="0">
                <a:solidFill>
                  <a:schemeClr val="bg1">
                    <a:lumMod val="50000"/>
                  </a:schemeClr>
                </a:solidFill>
                <a:latin typeface="Arial" panose="020B0604020202020204" pitchFamily="34" charset="0"/>
                <a:ea typeface="微软雅黑" panose="020B0503020204020204" pitchFamily="34" charset="-122"/>
              </a:rPr>
              <a:t> </a:t>
            </a:r>
          </a:p>
          <a:p>
            <a:pPr indent="0">
              <a:lnSpc>
                <a:spcPct val="150000"/>
              </a:lnSpc>
              <a:buFont typeface="Wingdings" panose="05000000000000000000" charset="0"/>
              <a:buNone/>
            </a:pPr>
            <a:r>
              <a:rPr lang="en-US" altLang="zh-CN" sz="1200" b="1" dirty="0">
                <a:solidFill>
                  <a:schemeClr val="bg1">
                    <a:lumMod val="50000"/>
                  </a:schemeClr>
                </a:solidFill>
                <a:latin typeface="Arial" panose="020B0604020202020204" pitchFamily="34" charset="0"/>
                <a:ea typeface="微软雅黑" panose="020B0503020204020204" pitchFamily="34" charset="-122"/>
              </a:rPr>
              <a:t>    </a:t>
            </a:r>
            <a:r>
              <a:rPr lang="en-US" altLang="zh-CN" sz="1200" b="0" dirty="0">
                <a:solidFill>
                  <a:schemeClr val="bg1">
                    <a:lumMod val="50000"/>
                  </a:schemeClr>
                </a:solidFill>
                <a:latin typeface="Arial" panose="020B0604020202020204" pitchFamily="34" charset="0"/>
                <a:ea typeface="微软雅黑" panose="020B0503020204020204" pitchFamily="34" charset="-122"/>
              </a:rPr>
              <a:t>   </a:t>
            </a:r>
          </a:p>
          <a:p>
            <a:pPr marL="171450" indent="-171450">
              <a:lnSpc>
                <a:spcPct val="150000"/>
              </a:lnSpc>
              <a:buFont typeface="Wingdings" panose="05000000000000000000" charset="0"/>
              <a:buChar char="l"/>
            </a:pPr>
            <a:r>
              <a:rPr lang="zh-CN" altLang="en-US" sz="1200" b="0" u="sng" dirty="0">
                <a:solidFill>
                  <a:schemeClr val="bg1">
                    <a:lumMod val="50000"/>
                  </a:schemeClr>
                </a:solidFill>
                <a:latin typeface="Arial" panose="020B0604020202020204" pitchFamily="34" charset="0"/>
                <a:ea typeface="微软雅黑" panose="020B0503020204020204" pitchFamily="34" charset="-122"/>
              </a:rPr>
              <a:t>引文曲线</a:t>
            </a:r>
            <a:r>
              <a:rPr lang="zh-CN" altLang="en-US" sz="1200" b="0" dirty="0">
                <a:solidFill>
                  <a:schemeClr val="bg1">
                    <a:lumMod val="50000"/>
                  </a:schemeClr>
                </a:solidFill>
                <a:latin typeface="Arial" panose="020B0604020202020204" pitchFamily="34" charset="0"/>
                <a:ea typeface="微软雅黑" panose="020B0503020204020204" pitchFamily="34" charset="-122"/>
              </a:rPr>
              <a:t>方面，采用Marx提出的引文出版光谱分析方法(</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RPYS</a:t>
            </a:r>
            <a:r>
              <a:rPr lang="zh-CN" altLang="en-US" sz="1200" b="0" u="sng" dirty="0">
                <a:solidFill>
                  <a:schemeClr val="bg1">
                    <a:lumMod val="50000"/>
                  </a:schemeClr>
                </a:solidFill>
                <a:latin typeface="Arial" panose="020B0604020202020204" pitchFamily="34" charset="0"/>
                <a:ea typeface="微软雅黑" panose="020B0503020204020204" pitchFamily="34" charset="-122"/>
              </a:rPr>
              <a:t>)</a:t>
            </a:r>
            <a:r>
              <a:rPr lang="zh-CN" altLang="en-US" sz="1200" b="0" dirty="0">
                <a:solidFill>
                  <a:schemeClr val="bg1">
                    <a:lumMod val="50000"/>
                  </a:schemeClr>
                </a:solidFill>
                <a:latin typeface="Arial" panose="020B0604020202020204" pitchFamily="34" charset="0"/>
                <a:ea typeface="微软雅黑" panose="020B0503020204020204" pitchFamily="34" charset="-122"/>
              </a:rPr>
              <a:t>，识别</a:t>
            </a:r>
            <a:r>
              <a:rPr lang="zh-CN" altLang="en-US" sz="1200" b="0" dirty="0">
                <a:solidFill>
                  <a:srgbClr val="FF0000"/>
                </a:solidFill>
                <a:latin typeface="Arial" panose="020B0604020202020204" pitchFamily="34" charset="0"/>
                <a:ea typeface="微软雅黑" panose="020B0503020204020204" pitchFamily="34" charset="-122"/>
              </a:rPr>
              <a:t>根源性文献</a:t>
            </a:r>
            <a:r>
              <a:rPr lang="zh-CN" altLang="en-US" sz="1200" b="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引用时长</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multi-RPYS</a:t>
            </a:r>
            <a:r>
              <a:rPr lang="zh-CN" altLang="en-US" sz="1200" dirty="0">
                <a:solidFill>
                  <a:schemeClr val="bg1">
                    <a:lumMod val="50000"/>
                  </a:schemeClr>
                </a:solidFill>
                <a:latin typeface="Arial" panose="020B0604020202020204" pitchFamily="34" charset="0"/>
                <a:ea typeface="微软雅黑" panose="020B0503020204020204" pitchFamily="34" charset="-122"/>
              </a:rPr>
              <a:t>，十年后还对该领域有影响被认为是具有长期影响的文献。若该年份的参考文献中被引次数最高的被认为是该年份对这个领域产生影响最大的文献，持续三年及以上该文献对此领域产生较大影响则被认为在该领域占有重要地位，同时满足两方面的为</a:t>
            </a:r>
            <a:r>
              <a:rPr lang="zh-CN" altLang="en-US" sz="1200" dirty="0">
                <a:solidFill>
                  <a:srgbClr val="FF0000"/>
                </a:solidFill>
                <a:latin typeface="Arial" panose="020B0604020202020204" pitchFamily="34" charset="0"/>
                <a:ea typeface="微软雅黑" panose="020B0503020204020204" pitchFamily="34" charset="-122"/>
              </a:rPr>
              <a:t>经典文献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引文网络</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主路径分析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，该方法首先通过“遍历计数”的概念来测量引文网络中所有链接的重要性，然后将最重要的链接依次链接到“主路径”，主路径上的文献则是</a:t>
            </a:r>
            <a:r>
              <a:rPr lang="zh-CN" altLang="en-US" sz="1200" dirty="0">
                <a:solidFill>
                  <a:srgbClr val="FF0000"/>
                </a:solidFill>
                <a:latin typeface="Arial" panose="020B0604020202020204" pitchFamily="34" charset="0"/>
                <a:ea typeface="微软雅黑" panose="020B0503020204020204" pitchFamily="34" charset="-122"/>
              </a:rPr>
              <a:t>核心文献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内容分析</a:t>
            </a:r>
          </a:p>
          <a:p>
            <a:pPr indent="0">
              <a:lnSpc>
                <a:spcPct val="150000"/>
              </a:lnSpc>
              <a:buFont typeface="Wingdings" panose="05000000000000000000" charset="0"/>
              <a:buNone/>
            </a:pPr>
            <a:endParaRPr lang="zh-CN" altLang="en-US"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pPr>
            <a:r>
              <a:rPr lang="zh-CN" altLang="en-US" sz="1200" dirty="0">
                <a:solidFill>
                  <a:schemeClr val="bg1">
                    <a:lumMod val="50000"/>
                  </a:schemeClr>
                </a:solidFill>
                <a:latin typeface="Arial" panose="020B0604020202020204" pitchFamily="34" charset="0"/>
                <a:ea typeface="微软雅黑" panose="020B0503020204020204" pitchFamily="34" charset="-122"/>
              </a:rPr>
              <a:t>使用</a:t>
            </a:r>
            <a:r>
              <a:rPr lang="zh-CN" altLang="en-US" sz="1200" u="sng" dirty="0">
                <a:solidFill>
                  <a:schemeClr val="bg1">
                    <a:lumMod val="50000"/>
                  </a:schemeClr>
                </a:solidFill>
                <a:latin typeface="Arial" panose="020B0604020202020204" pitchFamily="34" charset="0"/>
                <a:ea typeface="微软雅黑" panose="020B0503020204020204" pitchFamily="34" charset="-122"/>
              </a:rPr>
              <a:t>主题模型</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PhraseLDA</a:t>
            </a:r>
            <a:r>
              <a:rPr lang="zh-CN" altLang="en-US" sz="1200" dirty="0">
                <a:solidFill>
                  <a:schemeClr val="bg1">
                    <a:lumMod val="50000"/>
                  </a:schemeClr>
                </a:solidFill>
                <a:latin typeface="Arial" panose="020B0604020202020204" pitchFamily="34" charset="0"/>
                <a:ea typeface="微软雅黑" panose="020B0503020204020204" pitchFamily="34" charset="-122"/>
              </a:rPr>
              <a:t>从标题、摘要、关键字里提取出主题词组，用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T-SNE</a:t>
            </a:r>
            <a:r>
              <a:rPr lang="zh-CN" altLang="en-US" sz="1200" dirty="0">
                <a:solidFill>
                  <a:schemeClr val="bg1">
                    <a:lumMod val="50000"/>
                  </a:schemeClr>
                </a:solidFill>
                <a:latin typeface="Arial" panose="020B0604020202020204" pitchFamily="34" charset="0"/>
                <a:ea typeface="微软雅黑" panose="020B0503020204020204" pitchFamily="34" charset="-122"/>
              </a:rPr>
              <a:t>把文献降维到二维坐标系中，再用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HDBSCAN</a:t>
            </a:r>
            <a:r>
              <a:rPr lang="zh-CN" altLang="en-US" sz="1200" u="sng" dirty="0">
                <a:solidFill>
                  <a:schemeClr val="bg1">
                    <a:lumMod val="50000"/>
                  </a:schemeClr>
                </a:solidFill>
                <a:latin typeface="Arial" panose="020B0604020202020204" pitchFamily="34" charset="0"/>
                <a:ea typeface="微软雅黑" panose="020B0503020204020204" pitchFamily="34" charset="-122"/>
              </a:rPr>
              <a:t>聚类算法结合</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prim</a:t>
            </a:r>
            <a:r>
              <a:rPr lang="zh-CN" altLang="en-US" sz="1200" dirty="0">
                <a:solidFill>
                  <a:schemeClr val="bg1">
                    <a:lumMod val="50000"/>
                  </a:schemeClr>
                </a:solidFill>
                <a:latin typeface="Arial" panose="020B0604020202020204" pitchFamily="34" charset="0"/>
                <a:ea typeface="微软雅黑" panose="020B0503020204020204" pitchFamily="34" charset="-122"/>
              </a:rPr>
              <a:t>最小生成树算法来展示学科主题的分布。在树形图中容易观察到两个主题的交叉处，处于交叉处的文献即为</a:t>
            </a:r>
            <a:r>
              <a:rPr lang="zh-CN" altLang="en-US" sz="1200" dirty="0">
                <a:solidFill>
                  <a:srgbClr val="FF0000"/>
                </a:solidFill>
                <a:latin typeface="Arial" panose="020B0604020202020204" pitchFamily="34" charset="0"/>
                <a:ea typeface="微软雅黑" panose="020B0503020204020204" pitchFamily="34" charset="-122"/>
              </a:rPr>
              <a:t>跨主题文献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indent="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最后取除根源性文献其他关键文献的</a:t>
            </a:r>
            <a:r>
              <a:rPr lang="zh-CN" altLang="en-US" sz="1200" b="1" dirty="0">
                <a:solidFill>
                  <a:schemeClr val="bg1">
                    <a:lumMod val="50000"/>
                  </a:schemeClr>
                </a:solidFill>
                <a:latin typeface="Arial" panose="020B0604020202020204" pitchFamily="34" charset="0"/>
                <a:ea typeface="微软雅黑" panose="020B0503020204020204" pitchFamily="34" charset="-122"/>
              </a:rPr>
              <a:t>交集</a:t>
            </a:r>
            <a:r>
              <a:rPr lang="zh-CN" altLang="en-US" sz="1200" dirty="0">
                <a:solidFill>
                  <a:schemeClr val="bg1">
                    <a:lumMod val="50000"/>
                  </a:schemeClr>
                </a:solidFill>
                <a:latin typeface="Arial" panose="020B0604020202020204" pitchFamily="34" charset="0"/>
                <a:ea typeface="微软雅黑" panose="020B0503020204020204" pitchFamily="34" charset="-122"/>
              </a:rPr>
              <a:t>，再把得到的交集与根源性文献取</a:t>
            </a:r>
            <a:r>
              <a:rPr lang="zh-CN" altLang="en-US" sz="1200" b="1" dirty="0">
                <a:solidFill>
                  <a:schemeClr val="bg1">
                    <a:lumMod val="50000"/>
                  </a:schemeClr>
                </a:solidFill>
                <a:latin typeface="Arial" panose="020B0604020202020204" pitchFamily="34" charset="0"/>
                <a:ea typeface="微软雅黑" panose="020B0503020204020204" pitchFamily="34" charset="-122"/>
              </a:rPr>
              <a:t>并集</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216144" y="1167299"/>
            <a:ext cx="1054320" cy="705076"/>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6996147" y="1296311"/>
            <a:ext cx="1751052" cy="2924532"/>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703409" y="2405548"/>
            <a:ext cx="323710" cy="335934"/>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8890" y="1230558"/>
            <a:ext cx="6045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2</a:t>
            </a:r>
          </a:p>
        </p:txBody>
      </p:sp>
      <p:sp>
        <p:nvSpPr>
          <p:cNvPr id="63" name="矩形 62"/>
          <p:cNvSpPr/>
          <p:nvPr/>
        </p:nvSpPr>
        <p:spPr>
          <a:xfrm>
            <a:off x="7369626" y="1872375"/>
            <a:ext cx="1005403" cy="416974"/>
          </a:xfrm>
          <a:prstGeom prst="rect">
            <a:avLst/>
          </a:prstGeom>
        </p:spPr>
        <p:txBody>
          <a:bodyPr wrap="non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p>
        </p:txBody>
      </p:sp>
      <p:sp>
        <p:nvSpPr>
          <p:cNvPr id="64" name="Rectangle 66"/>
          <p:cNvSpPr>
            <a:spLocks noChangeArrowheads="1"/>
          </p:cNvSpPr>
          <p:nvPr/>
        </p:nvSpPr>
        <p:spPr bwMode="auto">
          <a:xfrm>
            <a:off x="1763395" y="2091690"/>
            <a:ext cx="44075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如何设计有效隐喻且不会引起歧义，怎样的交互能方便用户操作，满足其特定的需求。</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68220" y="1052195"/>
            <a:ext cx="5931535" cy="2584450"/>
          </a:xfrm>
          <a:prstGeom prst="rect">
            <a:avLst/>
          </a:prstGeom>
          <a:noFill/>
        </p:spPr>
        <p:txBody>
          <a:bodyPr wrap="square" rtlCol="0">
            <a:spAutoFit/>
          </a:bodyPr>
          <a:lstStyle/>
          <a:p>
            <a:pPr marL="171450" indent="-171450" algn="l">
              <a:lnSpc>
                <a:spcPct val="150000"/>
              </a:lnSpc>
              <a:buClrTx/>
              <a:buSzTx/>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交互将依据现有的参考，从以下</a:t>
            </a:r>
            <a:r>
              <a:rPr lang="en-US" altLang="zh-CN" sz="1200" dirty="0">
                <a:solidFill>
                  <a:schemeClr val="bg1">
                    <a:lumMod val="50000"/>
                  </a:schemeClr>
                </a:solidFill>
                <a:latin typeface="Arial" panose="020B0604020202020204" pitchFamily="34" charset="0"/>
                <a:ea typeface="微软雅黑" panose="020B0503020204020204" pitchFamily="34" charset="-122"/>
              </a:rPr>
              <a:t>7</a:t>
            </a:r>
            <a:r>
              <a:rPr lang="zh-CN" altLang="en-US" sz="1200" dirty="0">
                <a:solidFill>
                  <a:schemeClr val="bg1">
                    <a:lumMod val="50000"/>
                  </a:schemeClr>
                </a:solidFill>
                <a:latin typeface="Arial" panose="020B0604020202020204" pitchFamily="34" charset="0"/>
                <a:ea typeface="微软雅黑" panose="020B0503020204020204" pitchFamily="34" charset="-122"/>
              </a:rPr>
              <a:t>各方面考虑：</a:t>
            </a:r>
          </a:p>
          <a:p>
            <a:pPr algn="l">
              <a:lnSpc>
                <a:spcPct val="150000"/>
              </a:lnSpc>
              <a:buClrTx/>
              <a:buSzTx/>
              <a:buFontTx/>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全景。观察总体模式及发展</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变焦。观察数据的一个较小子集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过滤。基于检索词观察子集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细节。交互式观察所选对象的值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关联。观察关系并比较观测值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历史。追踪行动和见解</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提取。标记和捕获数据</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RPYS</a:t>
            </a:r>
            <a:endParaRPr lang="en-US" altLang="zh-CN"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pic>
        <p:nvPicPr>
          <p:cNvPr id="2" name="图片 1"/>
          <p:cNvPicPr/>
          <p:nvPr/>
        </p:nvPicPr>
        <p:blipFill>
          <a:blip r:embed="rId4"/>
          <a:stretch>
            <a:fillRect/>
          </a:stretch>
        </p:blipFill>
        <p:spPr>
          <a:xfrm>
            <a:off x="3060065" y="1224280"/>
            <a:ext cx="4401185" cy="2047875"/>
          </a:xfrm>
          <a:prstGeom prst="rect">
            <a:avLst/>
          </a:prstGeom>
          <a:noFill/>
          <a:ln w="9525">
            <a:noFill/>
          </a:ln>
        </p:spPr>
      </p:pic>
      <p:sp>
        <p:nvSpPr>
          <p:cNvPr id="4" name="文本框 3"/>
          <p:cNvSpPr txBox="1"/>
          <p:nvPr/>
        </p:nvSpPr>
        <p:spPr>
          <a:xfrm>
            <a:off x="2294890" y="3578860"/>
            <a:ext cx="5931535" cy="1198880"/>
          </a:xfrm>
          <a:prstGeom prst="rect">
            <a:avLst/>
          </a:prstGeom>
          <a:noFill/>
        </p:spPr>
        <p:txBody>
          <a:bodyPr wrap="square" rtlCol="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1990-2005年是VIS早期阶段（IEEE TVCG vispudata.org），与此图第一次最高峰相符，因此可视化领域的根源性文献锁定范围为1990-2005年，2005年以前共有6个峰值，分别为1963年、1967年、1977年、1984年、1987年、1999年，这些年中被引频次最高的文献即为候选根源文献。</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MULTI-RPYS</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94890" y="3578860"/>
            <a:ext cx="5931535" cy="92202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经典文献 = 发表十年以后还被引用说明其在十年后还有价值没被技术革命淘汰 + 在该领域某年发表所有文献的参考文献中占比较高，相对被引用率较突出，且连续三年及以上都较突出。</a:t>
            </a:r>
            <a:endParaRPr lang="en-US" altLang="zh-CN"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1" name="图片 100"/>
          <p:cNvPicPr/>
          <p:nvPr/>
        </p:nvPicPr>
        <p:blipFill>
          <a:blip r:embed="rId4"/>
          <a:stretch>
            <a:fillRect/>
          </a:stretch>
        </p:blipFill>
        <p:spPr>
          <a:xfrm>
            <a:off x="2700020" y="1448435"/>
            <a:ext cx="4996180" cy="2022475"/>
          </a:xfrm>
          <a:prstGeom prst="rect">
            <a:avLst/>
          </a:prstGeom>
          <a:noFill/>
          <a:ln w="9525">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68220" y="4010660"/>
            <a:ext cx="5931535" cy="64516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考虑了不引起视觉混乱且包含尽可能多文献的情况下，选择了分析可视化最重要的前200篇文献。根据节点度和被引次数（圆圈大小）选出可能根源性文章为红框标出。</a:t>
            </a:r>
          </a:p>
        </p:txBody>
      </p:sp>
      <p:pic>
        <p:nvPicPr>
          <p:cNvPr id="102" name="图片 101"/>
          <p:cNvPicPr/>
          <p:nvPr/>
        </p:nvPicPr>
        <p:blipFill>
          <a:blip r:embed="rId4"/>
          <a:stretch>
            <a:fillRect/>
          </a:stretch>
        </p:blipFill>
        <p:spPr>
          <a:xfrm>
            <a:off x="1979930" y="1136650"/>
            <a:ext cx="6433820" cy="2839085"/>
          </a:xfrm>
          <a:prstGeom prst="rect">
            <a:avLst/>
          </a:prstGeom>
          <a:noFill/>
          <a:ln w="9525">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将网络图进行主路径分析，得到</a:t>
            </a:r>
            <a:r>
              <a:rPr lang="en-US" altLang="zh-CN" sz="1200" dirty="0">
                <a:solidFill>
                  <a:schemeClr val="bg1">
                    <a:lumMod val="50000"/>
                  </a:schemeClr>
                </a:solidFill>
                <a:latin typeface="Arial" panose="020B0604020202020204" pitchFamily="34" charset="0"/>
                <a:ea typeface="微软雅黑" panose="020B0503020204020204" pitchFamily="34" charset="-122"/>
              </a:rPr>
              <a:t>6</a:t>
            </a:r>
            <a:r>
              <a:rPr lang="zh-CN" altLang="en-US" sz="1200" dirty="0">
                <a:solidFill>
                  <a:schemeClr val="bg1">
                    <a:lumMod val="50000"/>
                  </a:schemeClr>
                </a:solidFill>
                <a:latin typeface="Arial" panose="020B0604020202020204" pitchFamily="34" charset="0"/>
                <a:ea typeface="微软雅黑" panose="020B0503020204020204" pitchFamily="34" charset="-122"/>
              </a:rPr>
              <a:t>篇核心文献</a:t>
            </a:r>
          </a:p>
        </p:txBody>
      </p:sp>
      <p:pic>
        <p:nvPicPr>
          <p:cNvPr id="103" name="图片 102"/>
          <p:cNvPicPr/>
          <p:nvPr/>
        </p:nvPicPr>
        <p:blipFill>
          <a:blip r:embed="rId4"/>
          <a:stretch>
            <a:fillRect/>
          </a:stretch>
        </p:blipFill>
        <p:spPr>
          <a:xfrm>
            <a:off x="2339975" y="1151890"/>
            <a:ext cx="5532120" cy="2940685"/>
          </a:xfrm>
          <a:prstGeom prst="rect">
            <a:avLst/>
          </a:prstGeom>
          <a:noFill/>
          <a:ln w="9525">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主题分布</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聚类后生成最小生成树，一个节点代表一篇文献，将主路径在主题树上标出。</a:t>
            </a:r>
          </a:p>
        </p:txBody>
      </p:sp>
      <p:pic>
        <p:nvPicPr>
          <p:cNvPr id="2" name="图片 1"/>
          <p:cNvPicPr>
            <a:picLocks noChangeAspect="1"/>
          </p:cNvPicPr>
          <p:nvPr/>
        </p:nvPicPr>
        <p:blipFill>
          <a:blip r:embed="rId4"/>
          <a:stretch>
            <a:fillRect/>
          </a:stretch>
        </p:blipFill>
        <p:spPr>
          <a:xfrm>
            <a:off x="2915920" y="1130300"/>
            <a:ext cx="4083685" cy="290576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预期成果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3"/>
          <p:cNvSpPr/>
          <p:nvPr/>
        </p:nvSpPr>
        <p:spPr bwMode="auto">
          <a:xfrm>
            <a:off x="1788837" y="825183"/>
            <a:ext cx="382107" cy="396803"/>
          </a:xfrm>
          <a:custGeom>
            <a:avLst/>
            <a:gdLst>
              <a:gd name="T0" fmla="*/ 103646 w 51"/>
              <a:gd name="T1" fmla="*/ 0 h 53"/>
              <a:gd name="T2" fmla="*/ 0 w 51"/>
              <a:gd name="T3" fmla="*/ 109974 h 53"/>
              <a:gd name="T4" fmla="*/ 0 w 51"/>
              <a:gd name="T5" fmla="*/ 239355 h 53"/>
              <a:gd name="T6" fmla="*/ 103646 w 51"/>
              <a:gd name="T7" fmla="*/ 342860 h 53"/>
              <a:gd name="T8" fmla="*/ 226726 w 51"/>
              <a:gd name="T9" fmla="*/ 342860 h 53"/>
              <a:gd name="T10" fmla="*/ 330372 w 51"/>
              <a:gd name="T11" fmla="*/ 239355 h 53"/>
              <a:gd name="T12" fmla="*/ 330372 w 51"/>
              <a:gd name="T13" fmla="*/ 109974 h 53"/>
              <a:gd name="T14" fmla="*/ 226726 w 51"/>
              <a:gd name="T15" fmla="*/ 0 h 53"/>
              <a:gd name="T16" fmla="*/ 103646 w 51"/>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3">
                <a:moveTo>
                  <a:pt x="16" y="0"/>
                </a:moveTo>
                <a:cubicBezTo>
                  <a:pt x="7" y="0"/>
                  <a:pt x="0" y="8"/>
                  <a:pt x="0" y="17"/>
                </a:cubicBezTo>
                <a:cubicBezTo>
                  <a:pt x="0" y="37"/>
                  <a:pt x="0" y="37"/>
                  <a:pt x="0" y="37"/>
                </a:cubicBezTo>
                <a:cubicBezTo>
                  <a:pt x="0" y="46"/>
                  <a:pt x="7" y="53"/>
                  <a:pt x="16" y="53"/>
                </a:cubicBezTo>
                <a:cubicBezTo>
                  <a:pt x="35" y="53"/>
                  <a:pt x="35" y="53"/>
                  <a:pt x="35" y="53"/>
                </a:cubicBezTo>
                <a:cubicBezTo>
                  <a:pt x="44" y="53"/>
                  <a:pt x="51" y="46"/>
                  <a:pt x="51" y="37"/>
                </a:cubicBezTo>
                <a:cubicBezTo>
                  <a:pt x="51" y="17"/>
                  <a:pt x="51" y="17"/>
                  <a:pt x="51" y="17"/>
                </a:cubicBezTo>
                <a:cubicBezTo>
                  <a:pt x="51" y="8"/>
                  <a:pt x="44" y="0"/>
                  <a:pt x="35" y="0"/>
                </a:cubicBezTo>
                <a:lnTo>
                  <a:pt x="16" y="0"/>
                </a:lnTo>
                <a:close/>
              </a:path>
            </a:pathLst>
          </a:custGeom>
          <a:solidFill>
            <a:srgbClr val="005D9D"/>
          </a:solidFill>
          <a:ln>
            <a:noFill/>
          </a:ln>
        </p:spPr>
        <p:txBody>
          <a:bodyPr/>
          <a:lstStyle/>
          <a:p>
            <a:endParaRPr lang="zh-CN" altLang="en-US"/>
          </a:p>
        </p:txBody>
      </p:sp>
      <p:sp>
        <p:nvSpPr>
          <p:cNvPr id="18" name="Freeform 24"/>
          <p:cNvSpPr/>
          <p:nvPr/>
        </p:nvSpPr>
        <p:spPr bwMode="auto">
          <a:xfrm>
            <a:off x="1792511" y="4295771"/>
            <a:ext cx="382107" cy="440893"/>
          </a:xfrm>
          <a:custGeom>
            <a:avLst/>
            <a:gdLst>
              <a:gd name="T0" fmla="*/ 0 w 291"/>
              <a:gd name="T1" fmla="*/ 0 h 336"/>
              <a:gd name="T2" fmla="*/ 330372 w 291"/>
              <a:gd name="T3" fmla="*/ 0 h 336"/>
              <a:gd name="T4" fmla="*/ 162348 w 291"/>
              <a:gd name="T5" fmla="*/ 381460 h 336"/>
              <a:gd name="T6" fmla="*/ 0 w 291"/>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336">
                <a:moveTo>
                  <a:pt x="0" y="0"/>
                </a:moveTo>
                <a:lnTo>
                  <a:pt x="291" y="0"/>
                </a:lnTo>
                <a:lnTo>
                  <a:pt x="143" y="336"/>
                </a:lnTo>
                <a:lnTo>
                  <a:pt x="0" y="0"/>
                </a:lnTo>
                <a:close/>
              </a:path>
            </a:pathLst>
          </a:custGeom>
          <a:solidFill>
            <a:srgbClr val="005D9D"/>
          </a:solidFill>
          <a:ln>
            <a:noFill/>
          </a:ln>
        </p:spPr>
        <p:txBody>
          <a:bodyPr/>
          <a:lstStyle/>
          <a:p>
            <a:endParaRPr lang="zh-CN" altLang="en-US"/>
          </a:p>
        </p:txBody>
      </p:sp>
      <p:sp>
        <p:nvSpPr>
          <p:cNvPr id="19" name="Freeform 25"/>
          <p:cNvSpPr/>
          <p:nvPr/>
        </p:nvSpPr>
        <p:spPr bwMode="auto">
          <a:xfrm>
            <a:off x="1935800" y="4684308"/>
            <a:ext cx="88179" cy="104711"/>
          </a:xfrm>
          <a:custGeom>
            <a:avLst/>
            <a:gdLst>
              <a:gd name="T0" fmla="*/ 38600 w 12"/>
              <a:gd name="T1" fmla="*/ 6487 h 14"/>
              <a:gd name="T2" fmla="*/ 0 w 12"/>
              <a:gd name="T3" fmla="*/ 0 h 14"/>
              <a:gd name="T4" fmla="*/ 38600 w 12"/>
              <a:gd name="T5" fmla="*/ 90824 h 14"/>
              <a:gd name="T6" fmla="*/ 77200 w 12"/>
              <a:gd name="T7" fmla="*/ 0 h 14"/>
              <a:gd name="T8" fmla="*/ 38600 w 12"/>
              <a:gd name="T9" fmla="*/ 6487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
                <a:moveTo>
                  <a:pt x="6" y="1"/>
                </a:moveTo>
                <a:cubicBezTo>
                  <a:pt x="4" y="1"/>
                  <a:pt x="2" y="0"/>
                  <a:pt x="0" y="0"/>
                </a:cubicBezTo>
                <a:cubicBezTo>
                  <a:pt x="6" y="14"/>
                  <a:pt x="6" y="14"/>
                  <a:pt x="6" y="14"/>
                </a:cubicBezTo>
                <a:cubicBezTo>
                  <a:pt x="12" y="0"/>
                  <a:pt x="12" y="0"/>
                  <a:pt x="12" y="0"/>
                </a:cubicBezTo>
                <a:cubicBezTo>
                  <a:pt x="10" y="1"/>
                  <a:pt x="8" y="1"/>
                  <a:pt x="6" y="1"/>
                </a:cubicBezTo>
                <a:close/>
              </a:path>
            </a:pathLst>
          </a:custGeom>
          <a:solidFill>
            <a:srgbClr val="1391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6"/>
          <p:cNvSpPr/>
          <p:nvPr/>
        </p:nvSpPr>
        <p:spPr bwMode="auto">
          <a:xfrm>
            <a:off x="2062558" y="1117274"/>
            <a:ext cx="112060" cy="3222190"/>
          </a:xfrm>
          <a:custGeom>
            <a:avLst/>
            <a:gdLst>
              <a:gd name="T0" fmla="*/ 45563 w 15"/>
              <a:gd name="T1" fmla="*/ 0 h 430"/>
              <a:gd name="T2" fmla="*/ 0 w 15"/>
              <a:gd name="T3" fmla="*/ 51791 h 430"/>
              <a:gd name="T4" fmla="*/ 0 w 15"/>
              <a:gd name="T5" fmla="*/ 2738433 h 430"/>
              <a:gd name="T6" fmla="*/ 45563 w 15"/>
              <a:gd name="T7" fmla="*/ 2783750 h 430"/>
              <a:gd name="T8" fmla="*/ 45563 w 15"/>
              <a:gd name="T9" fmla="*/ 2783750 h 430"/>
              <a:gd name="T10" fmla="*/ 97636 w 15"/>
              <a:gd name="T11" fmla="*/ 2738433 h 430"/>
              <a:gd name="T12" fmla="*/ 97636 w 15"/>
              <a:gd name="T13" fmla="*/ 51791 h 430"/>
              <a:gd name="T14" fmla="*/ 45563 w 15"/>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0">
                <a:moveTo>
                  <a:pt x="7" y="0"/>
                </a:moveTo>
                <a:cubicBezTo>
                  <a:pt x="3" y="0"/>
                  <a:pt x="0" y="4"/>
                  <a:pt x="0" y="8"/>
                </a:cubicBezTo>
                <a:cubicBezTo>
                  <a:pt x="0" y="423"/>
                  <a:pt x="0" y="423"/>
                  <a:pt x="0" y="423"/>
                </a:cubicBezTo>
                <a:cubicBezTo>
                  <a:pt x="0" y="427"/>
                  <a:pt x="3" y="430"/>
                  <a:pt x="7" y="430"/>
                </a:cubicBezTo>
                <a:cubicBezTo>
                  <a:pt x="7" y="430"/>
                  <a:pt x="7" y="430"/>
                  <a:pt x="7" y="430"/>
                </a:cubicBezTo>
                <a:cubicBezTo>
                  <a:pt x="11" y="430"/>
                  <a:pt x="15" y="427"/>
                  <a:pt x="15" y="423"/>
                </a:cubicBezTo>
                <a:cubicBezTo>
                  <a:pt x="15" y="8"/>
                  <a:pt x="15" y="8"/>
                  <a:pt x="15" y="8"/>
                </a:cubicBezTo>
                <a:cubicBezTo>
                  <a:pt x="15" y="4"/>
                  <a:pt x="11" y="0"/>
                  <a:pt x="7" y="0"/>
                </a:cubicBezTo>
                <a:close/>
              </a:path>
            </a:pathLst>
          </a:custGeom>
          <a:solidFill>
            <a:schemeClr val="bg1">
              <a:lumMod val="65000"/>
            </a:schemeClr>
          </a:solidFill>
          <a:ln>
            <a:noFill/>
          </a:ln>
        </p:spPr>
        <p:txBody>
          <a:bodyPr/>
          <a:lstStyle/>
          <a:p>
            <a:endParaRPr lang="zh-CN" altLang="en-US"/>
          </a:p>
        </p:txBody>
      </p:sp>
      <p:sp>
        <p:nvSpPr>
          <p:cNvPr id="21" name="Freeform 27"/>
          <p:cNvSpPr/>
          <p:nvPr/>
        </p:nvSpPr>
        <p:spPr bwMode="auto">
          <a:xfrm>
            <a:off x="1792511" y="1117274"/>
            <a:ext cx="113897" cy="3227702"/>
          </a:xfrm>
          <a:custGeom>
            <a:avLst/>
            <a:gdLst>
              <a:gd name="T0" fmla="*/ 45563 w 15"/>
              <a:gd name="T1" fmla="*/ 0 h 431"/>
              <a:gd name="T2" fmla="*/ 0 w 15"/>
              <a:gd name="T3" fmla="*/ 51776 h 431"/>
              <a:gd name="T4" fmla="*/ 0 w 15"/>
              <a:gd name="T5" fmla="*/ 2737650 h 431"/>
              <a:gd name="T6" fmla="*/ 45563 w 15"/>
              <a:gd name="T7" fmla="*/ 2789426 h 431"/>
              <a:gd name="T8" fmla="*/ 45563 w 15"/>
              <a:gd name="T9" fmla="*/ 2789426 h 431"/>
              <a:gd name="T10" fmla="*/ 97636 w 15"/>
              <a:gd name="T11" fmla="*/ 2737650 h 431"/>
              <a:gd name="T12" fmla="*/ 97636 w 15"/>
              <a:gd name="T13" fmla="*/ 51776 h 431"/>
              <a:gd name="T14" fmla="*/ 45563 w 15"/>
              <a:gd name="T15" fmla="*/ 0 h 4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1">
                <a:moveTo>
                  <a:pt x="7" y="0"/>
                </a:moveTo>
                <a:cubicBezTo>
                  <a:pt x="3" y="0"/>
                  <a:pt x="0" y="4"/>
                  <a:pt x="0" y="8"/>
                </a:cubicBezTo>
                <a:cubicBezTo>
                  <a:pt x="0" y="423"/>
                  <a:pt x="0" y="423"/>
                  <a:pt x="0" y="423"/>
                </a:cubicBezTo>
                <a:cubicBezTo>
                  <a:pt x="0" y="427"/>
                  <a:pt x="3" y="430"/>
                  <a:pt x="7" y="431"/>
                </a:cubicBezTo>
                <a:cubicBezTo>
                  <a:pt x="7" y="431"/>
                  <a:pt x="7" y="431"/>
                  <a:pt x="7" y="431"/>
                </a:cubicBezTo>
                <a:cubicBezTo>
                  <a:pt x="12" y="430"/>
                  <a:pt x="15" y="427"/>
                  <a:pt x="15" y="423"/>
                </a:cubicBezTo>
                <a:cubicBezTo>
                  <a:pt x="15" y="8"/>
                  <a:pt x="15" y="8"/>
                  <a:pt x="15" y="8"/>
                </a:cubicBezTo>
                <a:cubicBezTo>
                  <a:pt x="15" y="4"/>
                  <a:pt x="12" y="0"/>
                  <a:pt x="7" y="0"/>
                </a:cubicBezTo>
                <a:close/>
              </a:path>
            </a:pathLst>
          </a:custGeom>
          <a:solidFill>
            <a:schemeClr val="bg1">
              <a:lumMod val="65000"/>
            </a:schemeClr>
          </a:solidFill>
          <a:ln>
            <a:noFill/>
          </a:ln>
        </p:spPr>
        <p:txBody>
          <a:bodyPr/>
          <a:lstStyle/>
          <a:p>
            <a:endParaRPr lang="zh-CN" altLang="en-US"/>
          </a:p>
        </p:txBody>
      </p:sp>
      <p:sp>
        <p:nvSpPr>
          <p:cNvPr id="4" name="Freeform 28"/>
          <p:cNvSpPr/>
          <p:nvPr/>
        </p:nvSpPr>
        <p:spPr bwMode="auto">
          <a:xfrm>
            <a:off x="1897223" y="1117274"/>
            <a:ext cx="165335" cy="3222190"/>
          </a:xfrm>
          <a:custGeom>
            <a:avLst/>
            <a:gdLst>
              <a:gd name="T0" fmla="*/ 70957 w 22"/>
              <a:gd name="T1" fmla="*/ 0 h 430"/>
              <a:gd name="T2" fmla="*/ 0 w 22"/>
              <a:gd name="T3" fmla="*/ 51791 h 430"/>
              <a:gd name="T4" fmla="*/ 0 w 22"/>
              <a:gd name="T5" fmla="*/ 2738433 h 430"/>
              <a:gd name="T6" fmla="*/ 70957 w 22"/>
              <a:gd name="T7" fmla="*/ 2783750 h 430"/>
              <a:gd name="T8" fmla="*/ 70957 w 22"/>
              <a:gd name="T9" fmla="*/ 2783750 h 430"/>
              <a:gd name="T10" fmla="*/ 141913 w 22"/>
              <a:gd name="T11" fmla="*/ 2738433 h 430"/>
              <a:gd name="T12" fmla="*/ 141913 w 22"/>
              <a:gd name="T13" fmla="*/ 51791 h 430"/>
              <a:gd name="T14" fmla="*/ 70957 w 22"/>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430">
                <a:moveTo>
                  <a:pt x="11" y="0"/>
                </a:moveTo>
                <a:cubicBezTo>
                  <a:pt x="5" y="0"/>
                  <a:pt x="0" y="4"/>
                  <a:pt x="0" y="8"/>
                </a:cubicBezTo>
                <a:cubicBezTo>
                  <a:pt x="0" y="423"/>
                  <a:pt x="0" y="423"/>
                  <a:pt x="0" y="423"/>
                </a:cubicBezTo>
                <a:cubicBezTo>
                  <a:pt x="0" y="427"/>
                  <a:pt x="5" y="430"/>
                  <a:pt x="11" y="430"/>
                </a:cubicBezTo>
                <a:cubicBezTo>
                  <a:pt x="11" y="430"/>
                  <a:pt x="11" y="430"/>
                  <a:pt x="11" y="430"/>
                </a:cubicBezTo>
                <a:cubicBezTo>
                  <a:pt x="17" y="430"/>
                  <a:pt x="22" y="427"/>
                  <a:pt x="22" y="423"/>
                </a:cubicBezTo>
                <a:cubicBezTo>
                  <a:pt x="22" y="8"/>
                  <a:pt x="22" y="8"/>
                  <a:pt x="22" y="8"/>
                </a:cubicBezTo>
                <a:cubicBezTo>
                  <a:pt x="22" y="4"/>
                  <a:pt x="17" y="0"/>
                  <a:pt x="11" y="0"/>
                </a:cubicBezTo>
                <a:close/>
              </a:path>
            </a:pathLst>
          </a:custGeom>
          <a:solidFill>
            <a:schemeClr val="bg1">
              <a:lumMod val="85000"/>
            </a:schemeClr>
          </a:solidFill>
          <a:ln>
            <a:noFill/>
          </a:ln>
        </p:spPr>
        <p:txBody>
          <a:bodyPr/>
          <a:lstStyle/>
          <a:p>
            <a:endParaRPr lang="zh-CN" altLang="en-US"/>
          </a:p>
        </p:txBody>
      </p:sp>
      <p:grpSp>
        <p:nvGrpSpPr>
          <p:cNvPr id="5" name="Group 4"/>
          <p:cNvGrpSpPr/>
          <p:nvPr/>
        </p:nvGrpSpPr>
        <p:grpSpPr bwMode="auto">
          <a:xfrm>
            <a:off x="2334442" y="1752894"/>
            <a:ext cx="2985210" cy="681547"/>
            <a:chOff x="1738313" y="2143839"/>
            <a:chExt cx="2579688" cy="588963"/>
          </a:xfrm>
        </p:grpSpPr>
        <p:sp>
          <p:nvSpPr>
            <p:cNvPr id="6" name="Freeform 8"/>
            <p:cNvSpPr/>
            <p:nvPr/>
          </p:nvSpPr>
          <p:spPr bwMode="auto">
            <a:xfrm>
              <a:off x="4154488" y="2234327"/>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Rectangle 10"/>
            <p:cNvSpPr>
              <a:spLocks noChangeArrowheads="1"/>
            </p:cNvSpPr>
            <p:nvPr/>
          </p:nvSpPr>
          <p:spPr bwMode="auto">
            <a:xfrm>
              <a:off x="1738313" y="2143839"/>
              <a:ext cx="2579688" cy="4445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26" name="Group 1"/>
          <p:cNvGrpSpPr/>
          <p:nvPr/>
        </p:nvGrpSpPr>
        <p:grpSpPr bwMode="auto">
          <a:xfrm>
            <a:off x="1381011" y="1421694"/>
            <a:ext cx="1225315" cy="859741"/>
            <a:chOff x="914400" y="1845389"/>
            <a:chExt cx="1058863" cy="742950"/>
          </a:xfrm>
        </p:grpSpPr>
        <p:sp>
          <p:nvSpPr>
            <p:cNvPr id="7" name="Freeform 9"/>
            <p:cNvSpPr/>
            <p:nvPr/>
          </p:nvSpPr>
          <p:spPr bwMode="auto">
            <a:xfrm>
              <a:off x="914400" y="1845389"/>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2" name="Freeform 11"/>
            <p:cNvSpPr/>
            <p:nvPr/>
          </p:nvSpPr>
          <p:spPr bwMode="auto">
            <a:xfrm>
              <a:off x="1738313" y="1845389"/>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Rectangle 12"/>
            <p:cNvSpPr>
              <a:spLocks noChangeArrowheads="1"/>
            </p:cNvSpPr>
            <p:nvPr/>
          </p:nvSpPr>
          <p:spPr bwMode="auto">
            <a:xfrm>
              <a:off x="914400" y="18453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0" name="Group 15"/>
          <p:cNvGrpSpPr/>
          <p:nvPr/>
        </p:nvGrpSpPr>
        <p:grpSpPr bwMode="auto">
          <a:xfrm>
            <a:off x="2334442" y="3532033"/>
            <a:ext cx="2985210" cy="690732"/>
            <a:chOff x="1738313" y="2994739"/>
            <a:chExt cx="2579688" cy="596901"/>
          </a:xfrm>
        </p:grpSpPr>
        <p:sp>
          <p:nvSpPr>
            <p:cNvPr id="31" name="Freeform 13"/>
            <p:cNvSpPr/>
            <p:nvPr/>
          </p:nvSpPr>
          <p:spPr bwMode="auto">
            <a:xfrm>
              <a:off x="4154488" y="3085227"/>
              <a:ext cx="163513" cy="506413"/>
            </a:xfrm>
            <a:custGeom>
              <a:avLst/>
              <a:gdLst>
                <a:gd name="T0" fmla="*/ 0 w 103"/>
                <a:gd name="T1" fmla="*/ 506413 h 319"/>
                <a:gd name="T2" fmla="*/ 163513 w 103"/>
                <a:gd name="T3" fmla="*/ 361950 h 319"/>
                <a:gd name="T4" fmla="*/ 163513 w 103"/>
                <a:gd name="T5" fmla="*/ 0 h 319"/>
                <a:gd name="T6" fmla="*/ 0 w 103"/>
                <a:gd name="T7" fmla="*/ 0 h 319"/>
                <a:gd name="T8" fmla="*/ 0 w 103"/>
                <a:gd name="T9" fmla="*/ 506413 h 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9">
                  <a:moveTo>
                    <a:pt x="0" y="319"/>
                  </a:moveTo>
                  <a:lnTo>
                    <a:pt x="103" y="228"/>
                  </a:lnTo>
                  <a:lnTo>
                    <a:pt x="103" y="0"/>
                  </a:lnTo>
                  <a:lnTo>
                    <a:pt x="0" y="0"/>
                  </a:lnTo>
                  <a:lnTo>
                    <a:pt x="0" y="3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Rectangle 15"/>
            <p:cNvSpPr>
              <a:spLocks noChangeArrowheads="1"/>
            </p:cNvSpPr>
            <p:nvPr/>
          </p:nvSpPr>
          <p:spPr bwMode="auto">
            <a:xfrm>
              <a:off x="1738313" y="299473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3" name="Group 2"/>
          <p:cNvGrpSpPr/>
          <p:nvPr/>
        </p:nvGrpSpPr>
        <p:grpSpPr bwMode="auto">
          <a:xfrm>
            <a:off x="1381011" y="3186667"/>
            <a:ext cx="1225315" cy="868926"/>
            <a:chOff x="914400" y="2696289"/>
            <a:chExt cx="1058863" cy="750888"/>
          </a:xfrm>
        </p:grpSpPr>
        <p:sp>
          <p:nvSpPr>
            <p:cNvPr id="34" name="Freeform 14"/>
            <p:cNvSpPr/>
            <p:nvPr/>
          </p:nvSpPr>
          <p:spPr bwMode="auto">
            <a:xfrm>
              <a:off x="914400" y="2696289"/>
              <a:ext cx="163513" cy="750888"/>
            </a:xfrm>
            <a:custGeom>
              <a:avLst/>
              <a:gdLst>
                <a:gd name="T0" fmla="*/ 103 w 103"/>
                <a:gd name="T1" fmla="*/ 473 h 473"/>
                <a:gd name="T2" fmla="*/ 0 w 103"/>
                <a:gd name="T3" fmla="*/ 285 h 473"/>
                <a:gd name="T4" fmla="*/ 0 w 103"/>
                <a:gd name="T5" fmla="*/ 0 h 473"/>
                <a:gd name="T6" fmla="*/ 103 w 103"/>
                <a:gd name="T7" fmla="*/ 0 h 473"/>
                <a:gd name="T8" fmla="*/ 103 w 103"/>
                <a:gd name="T9" fmla="*/ 473 h 473"/>
              </a:gdLst>
              <a:ahLst/>
              <a:cxnLst>
                <a:cxn ang="0">
                  <a:pos x="T0" y="T1"/>
                </a:cxn>
                <a:cxn ang="0">
                  <a:pos x="T2" y="T3"/>
                </a:cxn>
                <a:cxn ang="0">
                  <a:pos x="T4" y="T5"/>
                </a:cxn>
                <a:cxn ang="0">
                  <a:pos x="T6" y="T7"/>
                </a:cxn>
                <a:cxn ang="0">
                  <a:pos x="T8" y="T9"/>
                </a:cxn>
              </a:cxnLst>
              <a:rect l="0" t="0" r="r" b="b"/>
              <a:pathLst>
                <a:path w="103" h="473">
                  <a:moveTo>
                    <a:pt x="103" y="473"/>
                  </a:moveTo>
                  <a:lnTo>
                    <a:pt x="0" y="285"/>
                  </a:lnTo>
                  <a:lnTo>
                    <a:pt x="0" y="0"/>
                  </a:lnTo>
                  <a:lnTo>
                    <a:pt x="103" y="0"/>
                  </a:lnTo>
                  <a:lnTo>
                    <a:pt x="103" y="473"/>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4" name="Freeform 16"/>
            <p:cNvSpPr/>
            <p:nvPr/>
          </p:nvSpPr>
          <p:spPr bwMode="auto">
            <a:xfrm>
              <a:off x="1738313" y="2696289"/>
              <a:ext cx="234950" cy="750888"/>
            </a:xfrm>
            <a:custGeom>
              <a:avLst/>
              <a:gdLst>
                <a:gd name="T0" fmla="*/ 0 w 148"/>
                <a:gd name="T1" fmla="*/ 750888 h 473"/>
                <a:gd name="T2" fmla="*/ 234950 w 148"/>
                <a:gd name="T3" fmla="*/ 452438 h 473"/>
                <a:gd name="T4" fmla="*/ 234950 w 148"/>
                <a:gd name="T5" fmla="*/ 0 h 473"/>
                <a:gd name="T6" fmla="*/ 0 w 148"/>
                <a:gd name="T7" fmla="*/ 0 h 473"/>
                <a:gd name="T8" fmla="*/ 0 w 148"/>
                <a:gd name="T9" fmla="*/ 750888 h 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73">
                  <a:moveTo>
                    <a:pt x="0" y="473"/>
                  </a:moveTo>
                  <a:lnTo>
                    <a:pt x="148" y="285"/>
                  </a:lnTo>
                  <a:lnTo>
                    <a:pt x="148" y="0"/>
                  </a:lnTo>
                  <a:lnTo>
                    <a:pt x="0" y="0"/>
                  </a:lnTo>
                  <a:lnTo>
                    <a:pt x="0" y="4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17"/>
            <p:cNvSpPr>
              <a:spLocks noChangeArrowheads="1"/>
            </p:cNvSpPr>
            <p:nvPr/>
          </p:nvSpPr>
          <p:spPr bwMode="auto">
            <a:xfrm>
              <a:off x="914400" y="26962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sp>
        <p:nvSpPr>
          <p:cNvPr id="15" name="TextBox 34"/>
          <p:cNvSpPr txBox="1"/>
          <p:nvPr/>
        </p:nvSpPr>
        <p:spPr>
          <a:xfrm>
            <a:off x="3061914" y="1862652"/>
            <a:ext cx="2068521"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1</a:t>
            </a:r>
            <a:endParaRPr lang="en-US" b="1" spc="600" dirty="0">
              <a:solidFill>
                <a:schemeClr val="bg1"/>
              </a:solidFill>
              <a:latin typeface="+mj-lt"/>
              <a:cs typeface="+mn-cs"/>
            </a:endParaRPr>
          </a:p>
        </p:txBody>
      </p:sp>
      <p:sp>
        <p:nvSpPr>
          <p:cNvPr id="38" name="TextBox 50"/>
          <p:cNvSpPr txBox="1"/>
          <p:nvPr/>
        </p:nvSpPr>
        <p:spPr>
          <a:xfrm>
            <a:off x="3122129" y="3621130"/>
            <a:ext cx="1809910"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2</a:t>
            </a:r>
            <a:endParaRPr lang="en-US" b="1" spc="600" dirty="0">
              <a:solidFill>
                <a:schemeClr val="bg1"/>
              </a:solidFill>
              <a:latin typeface="+mj-lt"/>
              <a:cs typeface="+mn-cs"/>
            </a:endParaRPr>
          </a:p>
        </p:txBody>
      </p:sp>
      <p:sp>
        <p:nvSpPr>
          <p:cNvPr id="39" name="Rectangle 58"/>
          <p:cNvSpPr/>
          <p:nvPr/>
        </p:nvSpPr>
        <p:spPr>
          <a:xfrm>
            <a:off x="5421899" y="1679382"/>
            <a:ext cx="64297" cy="630110"/>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0" name="Rectangle 59"/>
          <p:cNvSpPr/>
          <p:nvPr/>
        </p:nvSpPr>
        <p:spPr>
          <a:xfrm>
            <a:off x="5426354" y="3535339"/>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1" name="文本框 40"/>
          <p:cNvSpPr txBox="1"/>
          <p:nvPr/>
        </p:nvSpPr>
        <p:spPr>
          <a:xfrm>
            <a:off x="5544746" y="1707063"/>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受理专利一项</a:t>
            </a:r>
            <a:endParaRPr lang="en-US" altLang="zh-CN" sz="2000" b="1" dirty="0">
              <a:solidFill>
                <a:srgbClr val="005D9D"/>
              </a:solidFill>
              <a:latin typeface="+mn-ea"/>
              <a:cs typeface="Times New Roman" panose="02020603050405020304" pitchFamily="18" charset="0"/>
            </a:endParaRPr>
          </a:p>
        </p:txBody>
      </p:sp>
      <p:sp>
        <p:nvSpPr>
          <p:cNvPr id="16" name="文本框 15"/>
          <p:cNvSpPr txBox="1"/>
          <p:nvPr/>
        </p:nvSpPr>
        <p:spPr>
          <a:xfrm>
            <a:off x="5447842" y="3526718"/>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论文</a:t>
            </a:r>
            <a:r>
              <a:rPr lang="en-US" altLang="zh-CN" sz="2000" b="1" dirty="0">
                <a:solidFill>
                  <a:srgbClr val="005D9D"/>
                </a:solidFill>
                <a:latin typeface="+mn-ea"/>
                <a:cs typeface="Times New Roman" panose="02020603050405020304" pitchFamily="18" charset="0"/>
              </a:rPr>
              <a:t>1</a:t>
            </a:r>
            <a:r>
              <a:rPr lang="zh-CN" altLang="en-US" sz="2000" b="1" dirty="0">
                <a:solidFill>
                  <a:srgbClr val="005D9D"/>
                </a:solidFill>
                <a:latin typeface="+mn-ea"/>
                <a:cs typeface="Times New Roman" panose="02020603050405020304" pitchFamily="18" charset="0"/>
              </a:rPr>
              <a:t>篇 （</a:t>
            </a:r>
            <a:r>
              <a:rPr lang="en-US" altLang="zh-CN" sz="2000" b="1" dirty="0">
                <a:solidFill>
                  <a:srgbClr val="005D9D"/>
                </a:solidFill>
                <a:latin typeface="+mn-ea"/>
                <a:cs typeface="Times New Roman" panose="02020603050405020304" pitchFamily="18" charset="0"/>
              </a:rPr>
              <a:t>EI</a:t>
            </a:r>
            <a:r>
              <a:rPr lang="zh-CN" altLang="en-US" sz="2000" b="1" dirty="0">
                <a:solidFill>
                  <a:srgbClr val="005D9D"/>
                </a:solidFill>
                <a:latin typeface="+mn-ea"/>
                <a:cs typeface="Times New Roman" panose="02020603050405020304" pitchFamily="18" charset="0"/>
              </a:rPr>
              <a:t>期刊及以上）</a:t>
            </a:r>
            <a:endParaRPr lang="en-US" altLang="zh-CN" sz="2000" b="1" dirty="0">
              <a:solidFill>
                <a:srgbClr val="005D9D"/>
              </a:solidFill>
              <a:latin typeface="+mn-ea"/>
              <a:cs typeface="Times New Roman" panose="02020603050405020304" pitchFamily="18" charset="0"/>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630320" y="2253083"/>
            <a:ext cx="3549672" cy="654015"/>
          </a:xfrm>
          <a:prstGeom prst="rect">
            <a:avLst/>
          </a:prstGeom>
        </p:spPr>
        <p:txBody>
          <a:bodyPr wrap="none" lIns="68571" tIns="34285" rIns="68571" bIns="34285">
            <a:spAutoFit/>
          </a:bodyPr>
          <a:lstStyle/>
          <a:p>
            <a:pPr algn="r"/>
            <a:r>
              <a:rPr lang="zh-CN" altLang="en-US" sz="3800" dirty="0">
                <a:solidFill>
                  <a:srgbClr val="4B6075"/>
                </a:solidFill>
                <a:latin typeface="微软雅黑" panose="020B0503020204020204" pitchFamily="34" charset="-122"/>
                <a:ea typeface="微软雅黑" panose="020B0503020204020204" pitchFamily="34" charset="-122"/>
              </a:rPr>
              <a:t>感谢老师的指导</a:t>
            </a:r>
          </a:p>
        </p:txBody>
      </p:sp>
      <p:cxnSp>
        <p:nvCxnSpPr>
          <p:cNvPr id="33" name="直接连接符 32"/>
          <p:cNvCxnSpPr/>
          <p:nvPr/>
        </p:nvCxnSpPr>
        <p:spPr>
          <a:xfrm>
            <a:off x="2604099" y="3116992"/>
            <a:ext cx="3646391" cy="0"/>
          </a:xfrm>
          <a:prstGeom prst="line">
            <a:avLst/>
          </a:prstGeom>
          <a:ln w="28575">
            <a:solidFill>
              <a:srgbClr val="4B607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3972133"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267744" y="4715519"/>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534645" y="4715519"/>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816174" y="4687321"/>
            <a:ext cx="12039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答辩人：唐铃钧</a:t>
            </a:r>
          </a:p>
        </p:txBody>
      </p:sp>
      <p:sp>
        <p:nvSpPr>
          <p:cNvPr id="44" name="TextBox 11"/>
          <p:cNvSpPr txBox="1"/>
          <p:nvPr/>
        </p:nvSpPr>
        <p:spPr>
          <a:xfrm>
            <a:off x="2478873" y="4692913"/>
            <a:ext cx="13563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指导老师：秦红星</a:t>
            </a:r>
          </a:p>
        </p:txBody>
      </p:sp>
      <p:sp>
        <p:nvSpPr>
          <p:cNvPr id="11" name="文本框 10"/>
          <p:cNvSpPr txBox="1"/>
          <p:nvPr/>
        </p:nvSpPr>
        <p:spPr>
          <a:xfrm>
            <a:off x="2555875" y="3218815"/>
            <a:ext cx="4204970" cy="460375"/>
          </a:xfrm>
          <a:prstGeom prst="rect">
            <a:avLst/>
          </a:prstGeom>
          <a:noFill/>
        </p:spPr>
        <p:txBody>
          <a:bodyPr wrap="square" rtlCol="0" anchor="t">
            <a:spAutoFit/>
          </a:bodyPr>
          <a:lstStyle/>
          <a:p>
            <a:r>
              <a:rPr lang="en-US" sz="2400" b="1">
                <a:solidFill>
                  <a:srgbClr val="4B6075"/>
                </a:solidFill>
                <a:latin typeface="Times New Roman" panose="02020603050405020304" pitchFamily="18" charset="0"/>
                <a:ea typeface="宋体" panose="02010600030101010101" pitchFamily="2" charset="-122"/>
              </a:rPr>
              <a:t>Thank you for your guidance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294345" y="1653245"/>
            <a:ext cx="1100115" cy="246221"/>
          </a:xfrm>
          <a:prstGeom prst="rect">
            <a:avLst/>
          </a:prstGeom>
        </p:spPr>
        <p:txBody>
          <a:bodyPr wrap="squar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研究背景</a:t>
            </a:r>
          </a:p>
        </p:txBody>
      </p:sp>
      <p:sp>
        <p:nvSpPr>
          <p:cNvPr id="27" name="矩形 26"/>
          <p:cNvSpPr/>
          <p:nvPr/>
        </p:nvSpPr>
        <p:spPr>
          <a:xfrm>
            <a:off x="490077"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rPr>
              <a:t>先行</a:t>
            </a:r>
            <a:r>
              <a:rPr lang="ja-JP" altLang="zh-CN" sz="1000" dirty="0">
                <a:ln w="6350">
                  <a:noFill/>
                </a:ln>
                <a:solidFill>
                  <a:srgbClr val="586B7F"/>
                </a:solidFill>
                <a:latin typeface="Impact" panose="020B0806030902050204" pitchFamily="34" charset="0"/>
                <a:ea typeface="微软雅黑" panose="020B0503020204020204" pitchFamily="34" charset="-122"/>
              </a:rPr>
              <a:t>研究</a:t>
            </a:r>
          </a:p>
        </p:txBody>
      </p:sp>
      <p:sp>
        <p:nvSpPr>
          <p:cNvPr id="28" name="矩形 27"/>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29" name="矩形 28"/>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rPr>
              <a:t>方法</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sp>
        <p:nvSpPr>
          <p:cNvPr id="46" name="矩形 45"/>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 Gaussian Splatting</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49" name="矩形 48"/>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研究背景</a:t>
            </a:r>
          </a:p>
        </p:txBody>
      </p:sp>
      <p:sp>
        <p:nvSpPr>
          <p:cNvPr id="13" name="文本框 12"/>
          <p:cNvSpPr txBox="1"/>
          <p:nvPr/>
        </p:nvSpPr>
        <p:spPr>
          <a:xfrm>
            <a:off x="1835696" y="840958"/>
            <a:ext cx="6353810" cy="455628"/>
          </a:xfrm>
          <a:prstGeom prst="rect">
            <a:avLst/>
          </a:prstGeom>
          <a:noFill/>
        </p:spPr>
        <p:txBody>
          <a:bodyPr wrap="square" rtlCol="0">
            <a:no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一种利用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高斯球作为显式表示的技术，通过直接优化</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高斯的空间分布与外观属性，从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2D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图像中重建场景并实现照片级实时渲染。</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095" y="1907478"/>
            <a:ext cx="3396946" cy="1913613"/>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6661" y="1817068"/>
            <a:ext cx="1354656" cy="9000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5632" y="1817068"/>
            <a:ext cx="1354656" cy="90000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1198" y="2973419"/>
            <a:ext cx="1354656" cy="900000"/>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5632" y="2973419"/>
            <a:ext cx="1354656" cy="900000"/>
          </a:xfrm>
          <a:prstGeom prst="rect">
            <a:avLst/>
          </a:prstGeom>
        </p:spPr>
      </p:pic>
      <p:sp>
        <p:nvSpPr>
          <p:cNvPr id="21" name="文本框 20"/>
          <p:cNvSpPr txBox="1"/>
          <p:nvPr/>
        </p:nvSpPr>
        <p:spPr>
          <a:xfrm>
            <a:off x="2915816" y="3903602"/>
            <a:ext cx="1224136" cy="369332"/>
          </a:xfrm>
          <a:prstGeom prst="rect">
            <a:avLst/>
          </a:prstGeom>
          <a:noFill/>
        </p:spPr>
        <p:txBody>
          <a:bodyPr wrap="square" rtlCol="0">
            <a:spAutoFit/>
          </a:bodyPr>
          <a:lstStyle/>
          <a:p>
            <a:r>
              <a:rPr lang="en-US" altLang="zh-CN" dirty="0"/>
              <a:t>…</a:t>
            </a:r>
            <a:endParaRPr lang="zh-CN" altLang="en-US" dirty="0"/>
          </a:p>
        </p:txBody>
      </p:sp>
      <p:sp>
        <p:nvSpPr>
          <p:cNvPr id="25" name="箭头: 右 24"/>
          <p:cNvSpPr/>
          <p:nvPr/>
        </p:nvSpPr>
        <p:spPr>
          <a:xfrm>
            <a:off x="4716016" y="2762089"/>
            <a:ext cx="592023" cy="211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333989" y="4251582"/>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不同视角的图像</a:t>
            </a:r>
          </a:p>
        </p:txBody>
      </p:sp>
      <p:sp>
        <p:nvSpPr>
          <p:cNvPr id="36" name="文本框 35"/>
          <p:cNvSpPr txBox="1"/>
          <p:nvPr/>
        </p:nvSpPr>
        <p:spPr>
          <a:xfrm>
            <a:off x="6222321" y="4246459"/>
            <a:ext cx="1620957"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重建后的三维场景</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563D5-4067-4EAF-71C9-A29FF8C5454C}"/>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868093E5-0BF5-8592-E0DA-4C5AB63D9ED8}"/>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851967B-5C74-54F1-3347-7D63469EB947}"/>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DB378CE-E1D7-E15D-EDD4-58B5AEF7B8F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19239B4-8C9F-A659-BAA4-1E776940AFEC}"/>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FF33A4B6-DA44-6513-BE41-F4BF4ADB8D5C}"/>
              </a:ext>
            </a:extLst>
          </p:cNvPr>
          <p:cNvGrpSpPr/>
          <p:nvPr/>
        </p:nvGrpSpPr>
        <p:grpSpPr>
          <a:xfrm>
            <a:off x="8632482" y="346839"/>
            <a:ext cx="156623" cy="156623"/>
            <a:chOff x="8689063" y="2493438"/>
            <a:chExt cx="156623" cy="156623"/>
          </a:xfrm>
        </p:grpSpPr>
        <p:sp>
          <p:nvSpPr>
            <p:cNvPr id="26" name="矩形 25">
              <a:extLst>
                <a:ext uri="{FF2B5EF4-FFF2-40B4-BE49-F238E27FC236}">
                  <a16:creationId xmlns:a16="http://schemas.microsoft.com/office/drawing/2014/main" id="{E16BDA9B-E865-D2DB-7187-4C47D40893A7}"/>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a:extLst>
                <a:ext uri="{FF2B5EF4-FFF2-40B4-BE49-F238E27FC236}">
                  <a16:creationId xmlns:a16="http://schemas.microsoft.com/office/drawing/2014/main" id="{49ADF55A-02F2-4349-92C5-E9EC4A581B53}"/>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40EE4F3A-5E97-5449-998A-9D6C8055AED4}"/>
              </a:ext>
            </a:extLst>
          </p:cNvPr>
          <p:cNvGrpSpPr/>
          <p:nvPr/>
        </p:nvGrpSpPr>
        <p:grpSpPr>
          <a:xfrm>
            <a:off x="8789105" y="346839"/>
            <a:ext cx="156623" cy="156623"/>
            <a:chOff x="8845686" y="2493438"/>
            <a:chExt cx="156623" cy="156623"/>
          </a:xfrm>
        </p:grpSpPr>
        <p:sp>
          <p:nvSpPr>
            <p:cNvPr id="30" name="矩形 29">
              <a:extLst>
                <a:ext uri="{FF2B5EF4-FFF2-40B4-BE49-F238E27FC236}">
                  <a16:creationId xmlns:a16="http://schemas.microsoft.com/office/drawing/2014/main" id="{9255F3CF-A38C-7BB1-19B9-9CBB7A54E0AE}"/>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a:extLst>
                <a:ext uri="{FF2B5EF4-FFF2-40B4-BE49-F238E27FC236}">
                  <a16:creationId xmlns:a16="http://schemas.microsoft.com/office/drawing/2014/main" id="{5AAD887F-8AE4-9F53-7A6F-6AED75684AFC}"/>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F8A7A2AD-6DCF-835B-7EB2-C779647A683A}"/>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a:extLst>
              <a:ext uri="{FF2B5EF4-FFF2-40B4-BE49-F238E27FC236}">
                <a16:creationId xmlns:a16="http://schemas.microsoft.com/office/drawing/2014/main" id="{F6F09AD0-2A72-4F78-E8B6-F46B44A3E201}"/>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a:extLst>
              <a:ext uri="{FF2B5EF4-FFF2-40B4-BE49-F238E27FC236}">
                <a16:creationId xmlns:a16="http://schemas.microsoft.com/office/drawing/2014/main" id="{BB0CDE30-D8DF-0BB2-327F-F840349D7299}"/>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a:extLst>
              <a:ext uri="{FF2B5EF4-FFF2-40B4-BE49-F238E27FC236}">
                <a16:creationId xmlns:a16="http://schemas.microsoft.com/office/drawing/2014/main" id="{1440E2C5-48E7-4B45-49C1-2CDCE94A56E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a:extLst>
              <a:ext uri="{FF2B5EF4-FFF2-40B4-BE49-F238E27FC236}">
                <a16:creationId xmlns:a16="http://schemas.microsoft.com/office/drawing/2014/main" id="{FDC32DAD-5073-8725-BEC4-C3E15FBB441A}"/>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a:extLst>
              <a:ext uri="{FF2B5EF4-FFF2-40B4-BE49-F238E27FC236}">
                <a16:creationId xmlns:a16="http://schemas.microsoft.com/office/drawing/2014/main" id="{1D5221E3-8276-9FA6-BB2A-BA846381AD75}"/>
              </a:ext>
            </a:extLst>
          </p:cNvPr>
          <p:cNvSpPr/>
          <p:nvPr/>
        </p:nvSpPr>
        <p:spPr>
          <a:xfrm>
            <a:off x="294345" y="1653245"/>
            <a:ext cx="1100115" cy="246221"/>
          </a:xfrm>
          <a:prstGeom prst="rect">
            <a:avLst/>
          </a:prstGeom>
        </p:spPr>
        <p:txBody>
          <a:bodyPr wrap="squar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研究背景</a:t>
            </a:r>
          </a:p>
        </p:txBody>
      </p:sp>
      <p:sp>
        <p:nvSpPr>
          <p:cNvPr id="27" name="矩形 26">
            <a:extLst>
              <a:ext uri="{FF2B5EF4-FFF2-40B4-BE49-F238E27FC236}">
                <a16:creationId xmlns:a16="http://schemas.microsoft.com/office/drawing/2014/main" id="{F20642B6-FE24-1F90-2D50-7F76BDBF61C2}"/>
              </a:ext>
            </a:extLst>
          </p:cNvPr>
          <p:cNvSpPr/>
          <p:nvPr/>
        </p:nvSpPr>
        <p:spPr>
          <a:xfrm>
            <a:off x="490077"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rPr>
              <a:t>先行</a:t>
            </a:r>
            <a:r>
              <a:rPr lang="ja-JP" altLang="zh-CN" sz="1000" dirty="0">
                <a:ln w="6350">
                  <a:noFill/>
                </a:ln>
                <a:solidFill>
                  <a:srgbClr val="586B7F"/>
                </a:solidFill>
                <a:latin typeface="Impact" panose="020B0806030902050204" pitchFamily="34" charset="0"/>
                <a:ea typeface="微软雅黑" panose="020B0503020204020204" pitchFamily="34" charset="-122"/>
              </a:rPr>
              <a:t>研究</a:t>
            </a:r>
          </a:p>
        </p:txBody>
      </p:sp>
      <p:sp>
        <p:nvSpPr>
          <p:cNvPr id="28" name="矩形 27">
            <a:extLst>
              <a:ext uri="{FF2B5EF4-FFF2-40B4-BE49-F238E27FC236}">
                <a16:creationId xmlns:a16="http://schemas.microsoft.com/office/drawing/2014/main" id="{403650EC-5410-40E7-E0CB-EBF11DC50D42}"/>
              </a:ext>
            </a:extLst>
          </p:cNvPr>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29" name="矩形 28">
            <a:extLst>
              <a:ext uri="{FF2B5EF4-FFF2-40B4-BE49-F238E27FC236}">
                <a16:creationId xmlns:a16="http://schemas.microsoft.com/office/drawing/2014/main" id="{50B99660-E755-2B76-7831-2D97C88C7A0D}"/>
              </a:ext>
            </a:extLst>
          </p:cNvPr>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rPr>
              <a:t>方法</a:t>
            </a:r>
          </a:p>
        </p:txBody>
      </p:sp>
      <p:sp>
        <p:nvSpPr>
          <p:cNvPr id="40" name="Freeform 9">
            <a:extLst>
              <a:ext uri="{FF2B5EF4-FFF2-40B4-BE49-F238E27FC236}">
                <a16:creationId xmlns:a16="http://schemas.microsoft.com/office/drawing/2014/main" id="{A2A39B5B-E73A-99E7-A8D9-B333BD23A532}"/>
              </a:ext>
            </a:extLst>
          </p:cNvPr>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a:extLst>
              <a:ext uri="{FF2B5EF4-FFF2-40B4-BE49-F238E27FC236}">
                <a16:creationId xmlns:a16="http://schemas.microsoft.com/office/drawing/2014/main" id="{17CEE272-C783-35B9-7D97-6164F655A0FA}"/>
              </a:ext>
            </a:extLst>
          </p:cNvPr>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sp>
        <p:nvSpPr>
          <p:cNvPr id="46" name="矩形 45">
            <a:extLst>
              <a:ext uri="{FF2B5EF4-FFF2-40B4-BE49-F238E27FC236}">
                <a16:creationId xmlns:a16="http://schemas.microsoft.com/office/drawing/2014/main" id="{A01B799A-A9A7-3861-92E3-CD29DD3CF80E}"/>
              </a:ext>
            </a:extLst>
          </p:cNvPr>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 Gaussian Splatting</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5AF3EE63-EA8F-8A0A-769F-66D524245513}"/>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研究背景</a:t>
            </a:r>
          </a:p>
        </p:txBody>
      </p:sp>
      <p:pic>
        <p:nvPicPr>
          <p:cNvPr id="7" name="图片 6">
            <a:extLst>
              <a:ext uri="{FF2B5EF4-FFF2-40B4-BE49-F238E27FC236}">
                <a16:creationId xmlns:a16="http://schemas.microsoft.com/office/drawing/2014/main" id="{858735F8-1DCB-3ABB-C9E5-53D5CFC6A1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896" y="2555401"/>
            <a:ext cx="2329182" cy="626581"/>
          </a:xfrm>
          <a:prstGeom prst="rect">
            <a:avLst/>
          </a:prstGeom>
        </p:spPr>
      </p:pic>
      <p:pic>
        <p:nvPicPr>
          <p:cNvPr id="15" name="图片 14">
            <a:extLst>
              <a:ext uri="{FF2B5EF4-FFF2-40B4-BE49-F238E27FC236}">
                <a16:creationId xmlns:a16="http://schemas.microsoft.com/office/drawing/2014/main" id="{5D87FE89-DC06-4D64-C23C-A8A451D5E60B}"/>
              </a:ext>
            </a:extLst>
          </p:cNvPr>
          <p:cNvPicPr>
            <a:picLocks noChangeAspect="1"/>
          </p:cNvPicPr>
          <p:nvPr/>
        </p:nvPicPr>
        <p:blipFill>
          <a:blip r:embed="rId3"/>
          <a:stretch>
            <a:fillRect/>
          </a:stretch>
        </p:blipFill>
        <p:spPr>
          <a:xfrm>
            <a:off x="1481831" y="865840"/>
            <a:ext cx="7349685" cy="1531184"/>
          </a:xfrm>
          <a:prstGeom prst="rect">
            <a:avLst/>
          </a:prstGeom>
        </p:spPr>
      </p:pic>
      <p:sp>
        <p:nvSpPr>
          <p:cNvPr id="17" name="文本框 16">
            <a:extLst>
              <a:ext uri="{FF2B5EF4-FFF2-40B4-BE49-F238E27FC236}">
                <a16:creationId xmlns:a16="http://schemas.microsoft.com/office/drawing/2014/main" id="{4376242F-D629-5E32-9CA1-0C6D755835F8}"/>
              </a:ext>
            </a:extLst>
          </p:cNvPr>
          <p:cNvSpPr txBox="1"/>
          <p:nvPr/>
        </p:nvSpPr>
        <p:spPr>
          <a:xfrm>
            <a:off x="4123508" y="2111828"/>
            <a:ext cx="65" cy="276999"/>
          </a:xfrm>
          <a:prstGeom prst="rect">
            <a:avLst/>
          </a:prstGeom>
          <a:noFill/>
        </p:spPr>
        <p:txBody>
          <a:bodyPr wrap="none" lIns="0" tIns="0" rIns="0" bIns="0" rtlCol="0">
            <a:spAutoFit/>
          </a:bodyPr>
          <a:lstStyle/>
          <a:p>
            <a:endParaRPr lang="zh-CN" altLang="en-US" dirty="0"/>
          </a:p>
        </p:txBody>
      </p:sp>
      <p:sp>
        <p:nvSpPr>
          <p:cNvPr id="39" name="文本框 38">
            <a:extLst>
              <a:ext uri="{FF2B5EF4-FFF2-40B4-BE49-F238E27FC236}">
                <a16:creationId xmlns:a16="http://schemas.microsoft.com/office/drawing/2014/main" id="{4AB264C4-1E60-58DB-DB22-4A0F627C3C8B}"/>
              </a:ext>
            </a:extLst>
          </p:cNvPr>
          <p:cNvSpPr txBox="1"/>
          <p:nvPr/>
        </p:nvSpPr>
        <p:spPr>
          <a:xfrm>
            <a:off x="1317448" y="3422712"/>
            <a:ext cx="6582073" cy="738664"/>
          </a:xfrm>
          <a:prstGeom prst="rect">
            <a:avLst/>
          </a:prstGeom>
          <a:noFill/>
        </p:spPr>
        <p:txBody>
          <a:bodyPr wrap="squar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该技术首先用</a:t>
            </a:r>
            <a:r>
              <a:rPr lang="en-US" altLang="zh-CN" sz="1400" dirty="0" err="1">
                <a:solidFill>
                  <a:schemeClr val="tx1">
                    <a:lumMod val="65000"/>
                    <a:lumOff val="35000"/>
                  </a:schemeClr>
                </a:solidFill>
                <a:latin typeface="Arial" panose="020B0604020202020204" pitchFamily="34" charset="0"/>
                <a:ea typeface="微软雅黑" panose="020B0503020204020204" pitchFamily="34" charset="-122"/>
              </a:rPr>
              <a:t>sfm</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技术得到初始点云，再初始化</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高斯的属性</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位置，旋转系数，缩放系数，颜色系数，密度</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。再收集摄像机发射到每个像素的射线所穿过的高斯</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这一步可以通过光栅化加速</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，使用体渲染公式计算得到最终的渲染图像。</a:t>
            </a:r>
          </a:p>
        </p:txBody>
      </p:sp>
      <p:sp>
        <p:nvSpPr>
          <p:cNvPr id="42" name="文本框 41">
            <a:extLst>
              <a:ext uri="{FF2B5EF4-FFF2-40B4-BE49-F238E27FC236}">
                <a16:creationId xmlns:a16="http://schemas.microsoft.com/office/drawing/2014/main" id="{08E57439-3A89-D105-08B8-CAF8EC3C67BD}"/>
              </a:ext>
            </a:extLst>
          </p:cNvPr>
          <p:cNvSpPr txBox="1"/>
          <p:nvPr/>
        </p:nvSpPr>
        <p:spPr>
          <a:xfrm>
            <a:off x="1710284" y="2697141"/>
            <a:ext cx="2031497" cy="276999"/>
          </a:xfrm>
          <a:prstGeom prst="rect">
            <a:avLst/>
          </a:prstGeom>
          <a:noFill/>
        </p:spPr>
        <p:txBody>
          <a:bodyPr wrap="square" rtlCol="0">
            <a:spAutoFit/>
          </a:bodyPr>
          <a:lstStyle/>
          <a:p>
            <a:r>
              <a:rPr lang="en-US" altLang="zh-CN" sz="1200" dirty="0"/>
              <a:t>Volume Render Equation:</a:t>
            </a:r>
            <a:endParaRPr lang="zh-CN" altLang="en-US" sz="1200" dirty="0"/>
          </a:p>
        </p:txBody>
      </p:sp>
      <p:cxnSp>
        <p:nvCxnSpPr>
          <p:cNvPr id="44" name="直接箭头连接符 43">
            <a:extLst>
              <a:ext uri="{FF2B5EF4-FFF2-40B4-BE49-F238E27FC236}">
                <a16:creationId xmlns:a16="http://schemas.microsoft.com/office/drawing/2014/main" id="{2380FE85-80F6-C049-9A60-0607A8F63D48}"/>
              </a:ext>
            </a:extLst>
          </p:cNvPr>
          <p:cNvCxnSpPr>
            <a:cxnSpLocks/>
          </p:cNvCxnSpPr>
          <p:nvPr/>
        </p:nvCxnSpPr>
        <p:spPr>
          <a:xfrm rot="16200000">
            <a:off x="7308304" y="250901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D41C359-BAFB-838D-7AA1-C0CA3ACDD4D4}"/>
              </a:ext>
            </a:extLst>
          </p:cNvPr>
          <p:cNvSpPr/>
          <p:nvPr/>
        </p:nvSpPr>
        <p:spPr>
          <a:xfrm rot="1465172">
            <a:off x="7296453" y="3163063"/>
            <a:ext cx="324408" cy="1440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6F8F7A5-7316-98C2-FCEF-FBB7064DCB74}"/>
              </a:ext>
            </a:extLst>
          </p:cNvPr>
          <p:cNvSpPr/>
          <p:nvPr/>
        </p:nvSpPr>
        <p:spPr>
          <a:xfrm>
            <a:off x="7467474" y="2947474"/>
            <a:ext cx="432048" cy="137227"/>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96FD170-13D2-282E-D6F6-A8231EB8C35B}"/>
              </a:ext>
            </a:extLst>
          </p:cNvPr>
          <p:cNvSpPr/>
          <p:nvPr/>
        </p:nvSpPr>
        <p:spPr>
          <a:xfrm rot="19933473">
            <a:off x="7812871" y="2592487"/>
            <a:ext cx="252692" cy="42777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11C906A-54C6-8367-5B5B-A08113DCC30C}"/>
              </a:ext>
            </a:extLst>
          </p:cNvPr>
          <p:cNvSpPr/>
          <p:nvPr/>
        </p:nvSpPr>
        <p:spPr>
          <a:xfrm>
            <a:off x="7845369" y="3180975"/>
            <a:ext cx="432048" cy="137227"/>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7F13544-5632-C486-00FB-337EDB0F5BA5}"/>
              </a:ext>
            </a:extLst>
          </p:cNvPr>
          <p:cNvSpPr/>
          <p:nvPr/>
        </p:nvSpPr>
        <p:spPr>
          <a:xfrm>
            <a:off x="7165567" y="2713973"/>
            <a:ext cx="432048" cy="13722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983655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sp>
        <p:nvSpPr>
          <p:cNvPr id="59" name="矩形 58"/>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
        <p:nvSpPr>
          <p:cNvPr id="7" name="文本框 6"/>
          <p:cNvSpPr txBox="1"/>
          <p:nvPr/>
        </p:nvSpPr>
        <p:spPr>
          <a:xfrm>
            <a:off x="1907540" y="4927600"/>
            <a:ext cx="6378575" cy="213995"/>
          </a:xfrm>
          <a:prstGeom prst="rect">
            <a:avLst/>
          </a:prstGeom>
          <a:noFill/>
        </p:spPr>
        <p:txBody>
          <a:bodyPr wrap="square" rtlCol="0">
            <a:spAutoFit/>
          </a:bodyPr>
          <a:lstStyle/>
          <a:p>
            <a:pPr algn="ctr"/>
            <a:r>
              <a:rPr lang="en-US" altLang="zh-CN" sz="800" dirty="0">
                <a:solidFill>
                  <a:schemeClr val="tx1">
                    <a:lumMod val="65000"/>
                    <a:lumOff val="35000"/>
                  </a:schemeClr>
                </a:solidFill>
                <a:latin typeface="Arial" panose="020B0604020202020204" pitchFamily="34" charset="0"/>
                <a:ea typeface="微软雅黑" panose="020B0503020204020204" pitchFamily="34" charset="-122"/>
              </a:rPr>
              <a:t>Semantics-Controlled Gaussian Splatting for Outdoor Scene Reconstruction and Rendering in Virtual Reality— IEEE VR 2025</a:t>
            </a:r>
            <a:endParaRPr lang="zh-CN" altLang="en-US" sz="8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3" name="文本框 12"/>
          <p:cNvSpPr txBox="1"/>
          <p:nvPr/>
        </p:nvSpPr>
        <p:spPr>
          <a:xfrm>
            <a:off x="1313963" y="3156756"/>
            <a:ext cx="2897997" cy="1200329"/>
          </a:xfrm>
          <a:prstGeom prst="rect">
            <a:avLst/>
          </a:prstGeom>
          <a:noFill/>
        </p:spPr>
        <p:txBody>
          <a:bodyPr wrap="squar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该论文通过在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高斯点中嵌入语义信息，实现了对大规模户外场景的高质量重建，并允许用户在虚拟现实（</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）中对特定场景元素（如天空、水面）进行移除与替换。可以与现代游戏引擎无缝集成。</a:t>
            </a:r>
          </a:p>
        </p:txBody>
      </p:sp>
      <p:pic>
        <p:nvPicPr>
          <p:cNvPr id="17" name="图片 16"/>
          <p:cNvPicPr>
            <a:picLocks noChangeAspect="1"/>
          </p:cNvPicPr>
          <p:nvPr/>
        </p:nvPicPr>
        <p:blipFill>
          <a:blip r:embed="rId3"/>
          <a:stretch>
            <a:fillRect/>
          </a:stretch>
        </p:blipFill>
        <p:spPr>
          <a:xfrm>
            <a:off x="2051720" y="611611"/>
            <a:ext cx="6051185" cy="2451021"/>
          </a:xfrm>
          <a:prstGeom prst="rect">
            <a:avLst/>
          </a:prstGeom>
        </p:spPr>
      </p:pic>
      <p:sp>
        <p:nvSpPr>
          <p:cNvPr id="18" name="文本框 17"/>
          <p:cNvSpPr txBox="1"/>
          <p:nvPr/>
        </p:nvSpPr>
        <p:spPr>
          <a:xfrm>
            <a:off x="5940154" y="3209375"/>
            <a:ext cx="3230880" cy="1198880"/>
          </a:xfrm>
          <a:prstGeom prst="rect">
            <a:avLst/>
          </a:prstGeom>
          <a:noFill/>
        </p:spPr>
        <p:txBody>
          <a:bodyPr wrap="non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不足：</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1.</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数据采集和处理较为麻烦，需要较多不同位</a:t>
            </a: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姿的图像，再使用</a:t>
            </a:r>
            <a:r>
              <a:rPr lang="en-US" altLang="zh-CN" sz="1200" dirty="0" err="1">
                <a:solidFill>
                  <a:schemeClr val="tx1">
                    <a:lumMod val="65000"/>
                    <a:lumOff val="35000"/>
                  </a:schemeClr>
                </a:solidFill>
                <a:latin typeface="Arial" panose="020B0604020202020204" pitchFamily="34" charset="0"/>
                <a:ea typeface="微软雅黑" panose="020B0503020204020204" pitchFamily="34" charset="-122"/>
              </a:rPr>
              <a:t>colmap</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重建相机位姿和</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初始点云。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该方法依赖于预定义的标签，用户想编辑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与预定义标签集不一致的场景物体会很困难。</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sp>
        <p:nvSpPr>
          <p:cNvPr id="59" name="矩形 58"/>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pic>
        <p:nvPicPr>
          <p:cNvPr id="2" name="图片 1"/>
          <p:cNvPicPr>
            <a:picLocks noChangeAspect="1"/>
          </p:cNvPicPr>
          <p:nvPr/>
        </p:nvPicPr>
        <p:blipFill>
          <a:blip r:embed="rId3"/>
          <a:stretch>
            <a:fillRect/>
          </a:stretch>
        </p:blipFill>
        <p:spPr>
          <a:xfrm>
            <a:off x="1907540" y="681355"/>
            <a:ext cx="6748145" cy="2373630"/>
          </a:xfrm>
          <a:prstGeom prst="rect">
            <a:avLst/>
          </a:prstGeom>
        </p:spPr>
      </p:pic>
      <p:sp>
        <p:nvSpPr>
          <p:cNvPr id="7" name="文本框 6"/>
          <p:cNvSpPr txBox="1"/>
          <p:nvPr/>
        </p:nvSpPr>
        <p:spPr>
          <a:xfrm>
            <a:off x="2433990" y="4970580"/>
            <a:ext cx="5695756" cy="213995"/>
          </a:xfrm>
          <a:prstGeom prst="rect">
            <a:avLst/>
          </a:prstGeom>
          <a:noFill/>
        </p:spPr>
        <p:txBody>
          <a:bodyPr wrap="square" rtlCol="0">
            <a:spAutoFit/>
          </a:bodyPr>
          <a:lstStyle/>
          <a:p>
            <a:pPr algn="ctr"/>
            <a:r>
              <a:rPr lang="en-US" altLang="zh-CN" sz="800" dirty="0">
                <a:solidFill>
                  <a:schemeClr val="tx1">
                    <a:lumMod val="65000"/>
                    <a:lumOff val="35000"/>
                  </a:schemeClr>
                </a:solidFill>
                <a:latin typeface="Arial" panose="020B0604020202020204" pitchFamily="34" charset="0"/>
                <a:ea typeface="微软雅黑" panose="020B0503020204020204" pitchFamily="34" charset="-122"/>
              </a:rPr>
              <a:t>VRSplat: Fast and Robust Gaussian Splatting for Virtual Reality — PACMCGIT 2025</a:t>
            </a:r>
          </a:p>
        </p:txBody>
      </p:sp>
      <p:sp>
        <p:nvSpPr>
          <p:cNvPr id="4" name="文本框 3"/>
          <p:cNvSpPr txBox="1"/>
          <p:nvPr/>
        </p:nvSpPr>
        <p:spPr>
          <a:xfrm>
            <a:off x="1515745" y="3188970"/>
            <a:ext cx="3048000" cy="1198880"/>
          </a:xfrm>
          <a:prstGeom prst="rect">
            <a:avLst/>
          </a:prstGeom>
          <a:noFill/>
        </p:spPr>
        <p:txBody>
          <a:bodyPr wrap="square" rtlCol="0">
            <a:spAutoFit/>
          </a:bodyPr>
          <a:lstStyle/>
          <a:p>
            <a:pPr algn="l">
              <a:buClrTx/>
              <a:buSzTx/>
              <a:buFontTx/>
            </a:pPr>
            <a:r>
              <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mn-ea"/>
              </a:rPr>
              <a:t>VRSplat</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根据人眼注视点将图像划分为不同大小的瓦片（Tiles）——中心高分辨率区域使用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16x16</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 像素的小瓦片，外围低分辨率区域使用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32x32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 像素的大瓦片，并利用</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visibility culling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剔除掉不在</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显示器上渲染的部分。</a:t>
            </a:r>
          </a:p>
        </p:txBody>
      </p:sp>
      <p:sp>
        <p:nvSpPr>
          <p:cNvPr id="5" name="文本框 4"/>
          <p:cNvSpPr txBox="1"/>
          <p:nvPr/>
        </p:nvSpPr>
        <p:spPr>
          <a:xfrm>
            <a:off x="5484495" y="3229610"/>
            <a:ext cx="3048000" cy="645160"/>
          </a:xfrm>
          <a:prstGeom prst="rect">
            <a:avLst/>
          </a:prstGeom>
          <a:noFill/>
        </p:spPr>
        <p:txBody>
          <a:bodyPr wrap="square" rtlCol="0">
            <a:spAutoFit/>
          </a:bodyPr>
          <a:lstStyle/>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mn-ea"/>
              </a:rPr>
              <a:t>不足：</a:t>
            </a:r>
          </a:p>
          <a:p>
            <a:pPr algn="l">
              <a:buClrTx/>
              <a:buSzTx/>
              <a:buFontTx/>
            </a:pPr>
            <a:r>
              <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mn-ea"/>
              </a:rPr>
              <a:t>1.</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mn-ea"/>
              </a:rPr>
              <a:t>对物体细节处表现的不够精确。</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r>
              <a:rPr lang="en-US" sz="12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渲染流水线仍然有优化空间。</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90078" y="2432846"/>
            <a:ext cx="690880" cy="245110"/>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研究方法</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Rectangle 66"/>
          <p:cNvSpPr>
            <a:spLocks noChangeArrowheads="1"/>
          </p:cNvSpPr>
          <p:nvPr/>
        </p:nvSpPr>
        <p:spPr bwMode="auto">
          <a:xfrm>
            <a:off x="4233627" y="1616928"/>
            <a:ext cx="4465723" cy="25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200" dirty="0">
                <a:solidFill>
                  <a:schemeClr val="bg1">
                    <a:lumMod val="50000"/>
                  </a:schemeClr>
                </a:solidFill>
                <a:latin typeface="Arial" panose="020B0604020202020204" pitchFamily="34" charset="0"/>
                <a:ea typeface="微软雅黑" panose="020B0503020204020204" pitchFamily="34" charset="-122"/>
              </a:rPr>
              <a:t>       </a:t>
            </a:r>
          </a:p>
        </p:txBody>
      </p:sp>
      <p:sp>
        <p:nvSpPr>
          <p:cNvPr id="6" name="矩形: 圆角 32"/>
          <p:cNvSpPr/>
          <p:nvPr/>
        </p:nvSpPr>
        <p:spPr>
          <a:xfrm>
            <a:off x="3563620" y="1784350"/>
            <a:ext cx="981075" cy="1118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dust3R</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275" y="1863725"/>
            <a:ext cx="591185" cy="39243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30" y="1863725"/>
            <a:ext cx="591185" cy="39243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3070" y="2405380"/>
            <a:ext cx="591185" cy="392430"/>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2365" y="2397760"/>
            <a:ext cx="591185" cy="392430"/>
          </a:xfrm>
          <a:prstGeom prst="rect">
            <a:avLst/>
          </a:prstGeom>
        </p:spPr>
      </p:pic>
      <p:sp>
        <p:nvSpPr>
          <p:cNvPr id="4" name="右箭头 3"/>
          <p:cNvSpPr/>
          <p:nvPr/>
        </p:nvSpPr>
        <p:spPr>
          <a:xfrm>
            <a:off x="3060065" y="2242185"/>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右箭头 14"/>
          <p:cNvSpPr/>
          <p:nvPr/>
        </p:nvSpPr>
        <p:spPr>
          <a:xfrm>
            <a:off x="4616450"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圆角 32"/>
          <p:cNvSpPr/>
          <p:nvPr/>
        </p:nvSpPr>
        <p:spPr>
          <a:xfrm>
            <a:off x="5151120" y="1826260"/>
            <a:ext cx="733425" cy="111887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en-US" altLang="zh-CN" sz="1200" dirty="0"/>
              <a:t>point</a:t>
            </a:r>
          </a:p>
          <a:p>
            <a:pPr algn="ctr"/>
            <a:r>
              <a:rPr lang="en-US" altLang="zh-CN" sz="1200" dirty="0"/>
              <a:t>map</a:t>
            </a:r>
          </a:p>
        </p:txBody>
      </p:sp>
      <p:sp>
        <p:nvSpPr>
          <p:cNvPr id="21" name="右箭头 20"/>
          <p:cNvSpPr/>
          <p:nvPr/>
        </p:nvSpPr>
        <p:spPr>
          <a:xfrm>
            <a:off x="5987415"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流程图: 过程 24"/>
          <p:cNvSpPr/>
          <p:nvPr/>
        </p:nvSpPr>
        <p:spPr>
          <a:xfrm>
            <a:off x="6588125"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流程图: 过程 25"/>
          <p:cNvSpPr/>
          <p:nvPr/>
        </p:nvSpPr>
        <p:spPr>
          <a:xfrm>
            <a:off x="6804025"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流程图: 过程 29"/>
          <p:cNvSpPr/>
          <p:nvPr/>
        </p:nvSpPr>
        <p:spPr>
          <a:xfrm>
            <a:off x="7020560"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圆角矩形 30"/>
          <p:cNvSpPr/>
          <p:nvPr/>
        </p:nvSpPr>
        <p:spPr>
          <a:xfrm>
            <a:off x="6588125" y="2239010"/>
            <a:ext cx="564515" cy="39560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en-US" altLang="zh-CN" sz="1400"/>
              <a:t>MLP</a:t>
            </a:r>
          </a:p>
        </p:txBody>
      </p:sp>
      <p:sp>
        <p:nvSpPr>
          <p:cNvPr id="34" name="右箭头 33"/>
          <p:cNvSpPr/>
          <p:nvPr/>
        </p:nvSpPr>
        <p:spPr>
          <a:xfrm>
            <a:off x="7236460"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圆角 32"/>
          <p:cNvSpPr/>
          <p:nvPr/>
        </p:nvSpPr>
        <p:spPr>
          <a:xfrm>
            <a:off x="7740650" y="1874520"/>
            <a:ext cx="733425" cy="111887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en-US" altLang="zh-CN" sz="1200" dirty="0"/>
              <a:t>3dgs</a:t>
            </a:r>
            <a:r>
              <a:rPr lang="zh-CN" altLang="en-US" sz="1200" dirty="0"/>
              <a:t>点的属性</a:t>
            </a:r>
          </a:p>
        </p:txBody>
      </p:sp>
      <p:sp>
        <p:nvSpPr>
          <p:cNvPr id="39" name="文本框 38"/>
          <p:cNvSpPr txBox="1"/>
          <p:nvPr/>
        </p:nvSpPr>
        <p:spPr>
          <a:xfrm>
            <a:off x="1727200" y="3197225"/>
            <a:ext cx="6724015" cy="1681480"/>
          </a:xfrm>
          <a:prstGeom prst="rect">
            <a:avLst/>
          </a:prstGeom>
          <a:noFill/>
        </p:spPr>
        <p:txBody>
          <a:bodyPr wrap="square" rtlCol="0">
            <a:noAutofit/>
          </a:bodyPr>
          <a:lstStyle/>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原始的3dgs非常依赖初始化点云，但是初始化点云需要使用SFM技术输出，非常耗时在稀疏视角下效果也不好，所以使用像Dust3R这类的3d大模型来初始化点云。</a:t>
            </a:r>
          </a:p>
          <a:p>
            <a:pPr algn="l">
              <a:buClrTx/>
              <a:buSzTx/>
              <a:buFontTx/>
            </a:pP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dust3R可以直接输出图像的point map，将pointmap输入进mlp中得到对应点的3dgs属性(scale,rotation,color)</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A7CA-2A75-6C27-EDF1-2803BC449C37}"/>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9938674-7496-F071-D784-A3F83A0972C3}"/>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A0E8462-7411-6249-8F69-95CBA1D74C41}"/>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361D4A3-9592-9914-082B-D335E6C7135F}"/>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1DDABBA-3F44-3DE4-3F63-353456B9EA61}"/>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0D15EB04-E308-D43A-1533-B3248E5DD92A}"/>
              </a:ext>
            </a:extLst>
          </p:cNvPr>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a:extLst>
              <a:ext uri="{FF2B5EF4-FFF2-40B4-BE49-F238E27FC236}">
                <a16:creationId xmlns:a16="http://schemas.microsoft.com/office/drawing/2014/main" id="{B0BE9DE7-9F53-1CD5-6970-37D6E658B7BA}"/>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a:extLst>
              <a:ext uri="{FF2B5EF4-FFF2-40B4-BE49-F238E27FC236}">
                <a16:creationId xmlns:a16="http://schemas.microsoft.com/office/drawing/2014/main" id="{2C6ED308-F9AF-975E-C800-79FF4997CBE2}"/>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a:extLst>
              <a:ext uri="{FF2B5EF4-FFF2-40B4-BE49-F238E27FC236}">
                <a16:creationId xmlns:a16="http://schemas.microsoft.com/office/drawing/2014/main" id="{869E9F87-8518-987A-1D9F-AABE15254227}"/>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a:extLst>
              <a:ext uri="{FF2B5EF4-FFF2-40B4-BE49-F238E27FC236}">
                <a16:creationId xmlns:a16="http://schemas.microsoft.com/office/drawing/2014/main" id="{4D6111CC-16B0-AB6B-4713-6DF626C174C2}"/>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a:extLst>
              <a:ext uri="{FF2B5EF4-FFF2-40B4-BE49-F238E27FC236}">
                <a16:creationId xmlns:a16="http://schemas.microsoft.com/office/drawing/2014/main" id="{11577B3F-52DB-E964-5733-42BBF791D53E}"/>
              </a:ext>
            </a:extLst>
          </p:cNvPr>
          <p:cNvGrpSpPr/>
          <p:nvPr/>
        </p:nvGrpSpPr>
        <p:grpSpPr>
          <a:xfrm>
            <a:off x="8632482" y="346839"/>
            <a:ext cx="156623" cy="156623"/>
            <a:chOff x="8689063" y="2493438"/>
            <a:chExt cx="156623" cy="156623"/>
          </a:xfrm>
        </p:grpSpPr>
        <p:sp>
          <p:nvSpPr>
            <p:cNvPr id="28" name="矩形 27">
              <a:extLst>
                <a:ext uri="{FF2B5EF4-FFF2-40B4-BE49-F238E27FC236}">
                  <a16:creationId xmlns:a16="http://schemas.microsoft.com/office/drawing/2014/main" id="{F99C14B3-6426-9DEF-5592-883B8927A179}"/>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a:extLst>
                <a:ext uri="{FF2B5EF4-FFF2-40B4-BE49-F238E27FC236}">
                  <a16:creationId xmlns:a16="http://schemas.microsoft.com/office/drawing/2014/main" id="{E5BD30EB-4FA0-D010-F70A-950E339675C9}"/>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DD0B37AA-41A8-33C3-FF39-EDFA7DEE48D1}"/>
              </a:ext>
            </a:extLst>
          </p:cNvPr>
          <p:cNvGrpSpPr/>
          <p:nvPr/>
        </p:nvGrpSpPr>
        <p:grpSpPr>
          <a:xfrm>
            <a:off x="8789105" y="346839"/>
            <a:ext cx="156623" cy="156623"/>
            <a:chOff x="8845686" y="2493438"/>
            <a:chExt cx="156623" cy="156623"/>
          </a:xfrm>
        </p:grpSpPr>
        <p:sp>
          <p:nvSpPr>
            <p:cNvPr id="44" name="矩形 43">
              <a:extLst>
                <a:ext uri="{FF2B5EF4-FFF2-40B4-BE49-F238E27FC236}">
                  <a16:creationId xmlns:a16="http://schemas.microsoft.com/office/drawing/2014/main" id="{B6D86CF5-0445-F97F-1F4F-C12011461730}"/>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a:extLst>
                <a:ext uri="{FF2B5EF4-FFF2-40B4-BE49-F238E27FC236}">
                  <a16:creationId xmlns:a16="http://schemas.microsoft.com/office/drawing/2014/main" id="{CDE8089F-4D87-2A6F-717C-9CAA0621EC55}"/>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a:extLst>
              <a:ext uri="{FF2B5EF4-FFF2-40B4-BE49-F238E27FC236}">
                <a16:creationId xmlns:a16="http://schemas.microsoft.com/office/drawing/2014/main" id="{4BD2BB6B-CE9B-F573-9428-BFF59936507B}"/>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a:extLst>
              <a:ext uri="{FF2B5EF4-FFF2-40B4-BE49-F238E27FC236}">
                <a16:creationId xmlns:a16="http://schemas.microsoft.com/office/drawing/2014/main" id="{F9A36ADE-A669-592D-B5B6-BEFD3F88831A}"/>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a:extLst>
              <a:ext uri="{FF2B5EF4-FFF2-40B4-BE49-F238E27FC236}">
                <a16:creationId xmlns:a16="http://schemas.microsoft.com/office/drawing/2014/main" id="{9A2A11D6-C8DC-14DB-C471-AD6C4A92F371}"/>
              </a:ext>
            </a:extLst>
          </p:cNvPr>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0" name="矩形 79">
            <a:extLst>
              <a:ext uri="{FF2B5EF4-FFF2-40B4-BE49-F238E27FC236}">
                <a16:creationId xmlns:a16="http://schemas.microsoft.com/office/drawing/2014/main" id="{D395CA9B-AD01-6BDA-1C47-8EC8C3F6900E}"/>
              </a:ext>
            </a:extLst>
          </p:cNvPr>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a:extLst>
              <a:ext uri="{FF2B5EF4-FFF2-40B4-BE49-F238E27FC236}">
                <a16:creationId xmlns:a16="http://schemas.microsoft.com/office/drawing/2014/main" id="{22C66591-1BFF-BF3D-C4F3-22B315778890}"/>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a:extLst>
              <a:ext uri="{FF2B5EF4-FFF2-40B4-BE49-F238E27FC236}">
                <a16:creationId xmlns:a16="http://schemas.microsoft.com/office/drawing/2014/main" id="{4931F79B-1AC6-B380-4730-555B120D13D6}"/>
              </a:ext>
            </a:extLst>
          </p:cNvPr>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a:extLst>
              <a:ext uri="{FF2B5EF4-FFF2-40B4-BE49-F238E27FC236}">
                <a16:creationId xmlns:a16="http://schemas.microsoft.com/office/drawing/2014/main" id="{B15821E0-8CF2-5003-8C8D-0D5D5254CF98}"/>
              </a:ext>
            </a:extLst>
          </p:cNvPr>
          <p:cNvSpPr/>
          <p:nvPr/>
        </p:nvSpPr>
        <p:spPr>
          <a:xfrm>
            <a:off x="490078" y="2432846"/>
            <a:ext cx="690880" cy="245110"/>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研究方法</a:t>
            </a:r>
          </a:p>
        </p:txBody>
      </p:sp>
      <p:sp>
        <p:nvSpPr>
          <p:cNvPr id="86" name="矩形 85">
            <a:extLst>
              <a:ext uri="{FF2B5EF4-FFF2-40B4-BE49-F238E27FC236}">
                <a16:creationId xmlns:a16="http://schemas.microsoft.com/office/drawing/2014/main" id="{0499E12C-755D-BFFF-9000-03038AD7B560}"/>
              </a:ext>
            </a:extLst>
          </p:cNvPr>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a:extLst>
              <a:ext uri="{FF2B5EF4-FFF2-40B4-BE49-F238E27FC236}">
                <a16:creationId xmlns:a16="http://schemas.microsoft.com/office/drawing/2014/main" id="{594DFF35-42CF-83F3-0711-88D7582CE3CA}"/>
              </a:ext>
            </a:extLst>
          </p:cNvPr>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a:extLst>
              <a:ext uri="{FF2B5EF4-FFF2-40B4-BE49-F238E27FC236}">
                <a16:creationId xmlns:a16="http://schemas.microsoft.com/office/drawing/2014/main" id="{CDA9F74A-51A2-0FF1-F3FD-B671852D229C}"/>
              </a:ext>
            </a:extLst>
          </p:cNvPr>
          <p:cNvGrpSpPr/>
          <p:nvPr/>
        </p:nvGrpSpPr>
        <p:grpSpPr>
          <a:xfrm>
            <a:off x="8632482" y="346839"/>
            <a:ext cx="156623" cy="156623"/>
            <a:chOff x="8689063" y="2493438"/>
            <a:chExt cx="156623" cy="156623"/>
          </a:xfrm>
        </p:grpSpPr>
        <p:sp>
          <p:nvSpPr>
            <p:cNvPr id="89" name="矩形 88">
              <a:extLst>
                <a:ext uri="{FF2B5EF4-FFF2-40B4-BE49-F238E27FC236}">
                  <a16:creationId xmlns:a16="http://schemas.microsoft.com/office/drawing/2014/main" id="{CC1BEA2F-5390-3D56-0099-84C0254E5DFE}"/>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a:extLst>
                <a:ext uri="{FF2B5EF4-FFF2-40B4-BE49-F238E27FC236}">
                  <a16:creationId xmlns:a16="http://schemas.microsoft.com/office/drawing/2014/main" id="{D190BE87-015A-1FE1-139E-B3B72B114BE3}"/>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EBC7A26A-781C-075C-F203-B1690D54BFD3}"/>
              </a:ext>
            </a:extLst>
          </p:cNvPr>
          <p:cNvGrpSpPr/>
          <p:nvPr/>
        </p:nvGrpSpPr>
        <p:grpSpPr>
          <a:xfrm>
            <a:off x="8789105" y="346839"/>
            <a:ext cx="156623" cy="156623"/>
            <a:chOff x="8845686" y="2493438"/>
            <a:chExt cx="156623" cy="156623"/>
          </a:xfrm>
        </p:grpSpPr>
        <p:sp>
          <p:nvSpPr>
            <p:cNvPr id="92" name="矩形 91">
              <a:extLst>
                <a:ext uri="{FF2B5EF4-FFF2-40B4-BE49-F238E27FC236}">
                  <a16:creationId xmlns:a16="http://schemas.microsoft.com/office/drawing/2014/main" id="{BF138FBB-BA2C-523A-3354-7EB2AC8AFA26}"/>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a:extLst>
                <a:ext uri="{FF2B5EF4-FFF2-40B4-BE49-F238E27FC236}">
                  <a16:creationId xmlns:a16="http://schemas.microsoft.com/office/drawing/2014/main" id="{34F9876F-F1D7-E467-141B-9A711F440A77}"/>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a:extLst>
              <a:ext uri="{FF2B5EF4-FFF2-40B4-BE49-F238E27FC236}">
                <a16:creationId xmlns:a16="http://schemas.microsoft.com/office/drawing/2014/main" id="{834983C7-03E8-E4CE-AE3E-5C0B2430D510}"/>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a:extLst>
              <a:ext uri="{FF2B5EF4-FFF2-40B4-BE49-F238E27FC236}">
                <a16:creationId xmlns:a16="http://schemas.microsoft.com/office/drawing/2014/main" id="{2E79A8D9-A109-7D51-7756-BFE591949BD0}"/>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a:extLst>
              <a:ext uri="{FF2B5EF4-FFF2-40B4-BE49-F238E27FC236}">
                <a16:creationId xmlns:a16="http://schemas.microsoft.com/office/drawing/2014/main" id="{0DCA6BFF-7943-C381-2E08-8ECA4C217631}"/>
              </a:ext>
            </a:extLst>
          </p:cNvPr>
          <p:cNvSpPr/>
          <p:nvPr/>
        </p:nvSpPr>
        <p:spPr>
          <a:xfrm>
            <a:off x="2669545" y="2281175"/>
            <a:ext cx="28348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右箭头 14">
            <a:extLst>
              <a:ext uri="{FF2B5EF4-FFF2-40B4-BE49-F238E27FC236}">
                <a16:creationId xmlns:a16="http://schemas.microsoft.com/office/drawing/2014/main" id="{083C807F-7726-575E-71DA-75F40E46EBC5}"/>
              </a:ext>
            </a:extLst>
          </p:cNvPr>
          <p:cNvSpPr/>
          <p:nvPr/>
        </p:nvSpPr>
        <p:spPr>
          <a:xfrm>
            <a:off x="3582901" y="2281175"/>
            <a:ext cx="299829" cy="13534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右箭头 33">
            <a:extLst>
              <a:ext uri="{FF2B5EF4-FFF2-40B4-BE49-F238E27FC236}">
                <a16:creationId xmlns:a16="http://schemas.microsoft.com/office/drawing/2014/main" id="{A7883E5B-7C48-158B-20CF-F8373A8CA4EE}"/>
              </a:ext>
            </a:extLst>
          </p:cNvPr>
          <p:cNvSpPr/>
          <p:nvPr/>
        </p:nvSpPr>
        <p:spPr>
          <a:xfrm>
            <a:off x="6241526" y="2242155"/>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5F5257D-941D-E6AD-50F8-A452C4434361}"/>
              </a:ext>
            </a:extLst>
          </p:cNvPr>
          <p:cNvSpPr txBox="1"/>
          <p:nvPr/>
        </p:nvSpPr>
        <p:spPr>
          <a:xfrm>
            <a:off x="1571521" y="3647370"/>
            <a:ext cx="6724015" cy="1118870"/>
          </a:xfrm>
          <a:prstGeom prst="rect">
            <a:avLst/>
          </a:prstGeom>
          <a:noFill/>
        </p:spPr>
        <p:txBody>
          <a:bodyPr wrap="square" rtlCol="0">
            <a:noAutofit/>
          </a:bodyPr>
          <a:lstStyle/>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关于强烈依赖预定义标签的问题，计划引入开集语义检测解决。先通过</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SAM</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对输入图像进行分割，再输入</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clip</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得到不同部分的</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text embedding</a:t>
            </a:r>
            <a:r>
              <a:rPr lang="en-US" altLang="zh-CN" sz="1200">
                <a:solidFill>
                  <a:schemeClr val="tx1">
                    <a:lumMod val="65000"/>
                    <a:lumOff val="35000"/>
                  </a:schemeClr>
                </a:solidFill>
                <a:latin typeface="Arial" panose="020B0604020202020204" pitchFamily="34" charset="0"/>
                <a:ea typeface="微软雅黑" panose="020B0503020204020204" pitchFamily="34" charset="-122"/>
              </a:rPr>
              <a:t>(768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dim)</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。这些</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embedding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将作为</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ground truth</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使用。</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60" name="矩形: 圆角 59">
            <a:extLst>
              <a:ext uri="{FF2B5EF4-FFF2-40B4-BE49-F238E27FC236}">
                <a16:creationId xmlns:a16="http://schemas.microsoft.com/office/drawing/2014/main" id="{036D491E-B98B-7C32-38FE-15F88DCD1EEB}"/>
              </a:ext>
            </a:extLst>
          </p:cNvPr>
          <p:cNvSpPr/>
          <p:nvPr/>
        </p:nvSpPr>
        <p:spPr>
          <a:xfrm>
            <a:off x="2997800" y="2178880"/>
            <a:ext cx="505329" cy="4940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t>SAM</a:t>
            </a:r>
            <a:endParaRPr lang="zh-CN" altLang="en-US" sz="1000" dirty="0"/>
          </a:p>
        </p:txBody>
      </p:sp>
      <p:pic>
        <p:nvPicPr>
          <p:cNvPr id="14" name="图片 13">
            <a:extLst>
              <a:ext uri="{FF2B5EF4-FFF2-40B4-BE49-F238E27FC236}">
                <a16:creationId xmlns:a16="http://schemas.microsoft.com/office/drawing/2014/main" id="{0A1A9692-9357-3777-AA76-B40C2AD8BFD1}"/>
              </a:ext>
            </a:extLst>
          </p:cNvPr>
          <p:cNvPicPr>
            <a:picLocks noChangeAspect="1"/>
          </p:cNvPicPr>
          <p:nvPr/>
        </p:nvPicPr>
        <p:blipFill>
          <a:blip r:embed="rId2"/>
          <a:stretch>
            <a:fillRect/>
          </a:stretch>
        </p:blipFill>
        <p:spPr>
          <a:xfrm>
            <a:off x="1403506" y="1951949"/>
            <a:ext cx="1195939" cy="905595"/>
          </a:xfrm>
          <a:prstGeom prst="rect">
            <a:avLst/>
          </a:prstGeom>
        </p:spPr>
      </p:pic>
      <p:pic>
        <p:nvPicPr>
          <p:cNvPr id="20" name="图片 19">
            <a:extLst>
              <a:ext uri="{FF2B5EF4-FFF2-40B4-BE49-F238E27FC236}">
                <a16:creationId xmlns:a16="http://schemas.microsoft.com/office/drawing/2014/main" id="{09730B35-A19A-C7FE-29A5-DAA116868943}"/>
              </a:ext>
            </a:extLst>
          </p:cNvPr>
          <p:cNvPicPr>
            <a:picLocks noChangeAspect="1"/>
          </p:cNvPicPr>
          <p:nvPr/>
        </p:nvPicPr>
        <p:blipFill>
          <a:blip r:embed="rId3"/>
          <a:stretch>
            <a:fillRect/>
          </a:stretch>
        </p:blipFill>
        <p:spPr>
          <a:xfrm>
            <a:off x="3930619" y="1977864"/>
            <a:ext cx="1185743" cy="905595"/>
          </a:xfrm>
          <a:prstGeom prst="rect">
            <a:avLst/>
          </a:prstGeom>
        </p:spPr>
      </p:pic>
      <p:sp>
        <p:nvSpPr>
          <p:cNvPr id="36" name="矩形: 圆角 35">
            <a:extLst>
              <a:ext uri="{FF2B5EF4-FFF2-40B4-BE49-F238E27FC236}">
                <a16:creationId xmlns:a16="http://schemas.microsoft.com/office/drawing/2014/main" id="{EE48B2C7-FCA3-9366-744D-9CC7309429CC}"/>
              </a:ext>
            </a:extLst>
          </p:cNvPr>
          <p:cNvSpPr/>
          <p:nvPr/>
        </p:nvSpPr>
        <p:spPr>
          <a:xfrm>
            <a:off x="5617639" y="2129509"/>
            <a:ext cx="505329" cy="4940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t>CLIP</a:t>
            </a:r>
            <a:endParaRPr lang="zh-CN" altLang="en-US" sz="1000" dirty="0"/>
          </a:p>
        </p:txBody>
      </p:sp>
      <p:sp>
        <p:nvSpPr>
          <p:cNvPr id="49" name="右箭头 14">
            <a:extLst>
              <a:ext uri="{FF2B5EF4-FFF2-40B4-BE49-F238E27FC236}">
                <a16:creationId xmlns:a16="http://schemas.microsoft.com/office/drawing/2014/main" id="{45CC61B8-904B-5B9E-1222-F9388F7DB0C2}"/>
              </a:ext>
            </a:extLst>
          </p:cNvPr>
          <p:cNvSpPr/>
          <p:nvPr/>
        </p:nvSpPr>
        <p:spPr>
          <a:xfrm>
            <a:off x="5224205" y="2275773"/>
            <a:ext cx="299829" cy="13534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a:extLst>
              <a:ext uri="{FF2B5EF4-FFF2-40B4-BE49-F238E27FC236}">
                <a16:creationId xmlns:a16="http://schemas.microsoft.com/office/drawing/2014/main" id="{BC26BC51-3F38-8DAD-85DF-879453FB736E}"/>
              </a:ext>
            </a:extLst>
          </p:cNvPr>
          <p:cNvPicPr>
            <a:picLocks noChangeAspect="1"/>
          </p:cNvPicPr>
          <p:nvPr/>
        </p:nvPicPr>
        <p:blipFill>
          <a:blip r:embed="rId3"/>
          <a:stretch>
            <a:fillRect/>
          </a:stretch>
        </p:blipFill>
        <p:spPr>
          <a:xfrm>
            <a:off x="6813980" y="1890649"/>
            <a:ext cx="1185743" cy="905595"/>
          </a:xfrm>
          <a:prstGeom prst="rect">
            <a:avLst/>
          </a:prstGeom>
        </p:spPr>
      </p:pic>
      <p:cxnSp>
        <p:nvCxnSpPr>
          <p:cNvPr id="62" name="直接箭头连接符 61">
            <a:extLst>
              <a:ext uri="{FF2B5EF4-FFF2-40B4-BE49-F238E27FC236}">
                <a16:creationId xmlns:a16="http://schemas.microsoft.com/office/drawing/2014/main" id="{F9AE7A97-CEC8-7BE8-433B-15A74C27F3A2}"/>
              </a:ext>
            </a:extLst>
          </p:cNvPr>
          <p:cNvCxnSpPr/>
          <p:nvPr/>
        </p:nvCxnSpPr>
        <p:spPr>
          <a:xfrm flipH="1" flipV="1">
            <a:off x="7596336" y="1490836"/>
            <a:ext cx="216024" cy="68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91E3336-773D-3C1C-0F0C-B0FA5A95451C}"/>
              </a:ext>
            </a:extLst>
          </p:cNvPr>
          <p:cNvSpPr/>
          <p:nvPr/>
        </p:nvSpPr>
        <p:spPr>
          <a:xfrm>
            <a:off x="6948264" y="1218264"/>
            <a:ext cx="1185742" cy="1987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00" dirty="0"/>
              <a:t>Clip embedding 1</a:t>
            </a:r>
            <a:endParaRPr lang="zh-CN" altLang="en-US" sz="1000" dirty="0"/>
          </a:p>
        </p:txBody>
      </p:sp>
      <p:cxnSp>
        <p:nvCxnSpPr>
          <p:cNvPr id="71" name="直接箭头连接符 70">
            <a:extLst>
              <a:ext uri="{FF2B5EF4-FFF2-40B4-BE49-F238E27FC236}">
                <a16:creationId xmlns:a16="http://schemas.microsoft.com/office/drawing/2014/main" id="{FD13F0B6-9900-32D8-2E4B-5A3E52B5B6C4}"/>
              </a:ext>
            </a:extLst>
          </p:cNvPr>
          <p:cNvCxnSpPr>
            <a:cxnSpLocks/>
          </p:cNvCxnSpPr>
          <p:nvPr/>
        </p:nvCxnSpPr>
        <p:spPr>
          <a:xfrm flipH="1">
            <a:off x="7406851" y="2758914"/>
            <a:ext cx="405509" cy="26604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3" name="矩形 72">
            <a:extLst>
              <a:ext uri="{FF2B5EF4-FFF2-40B4-BE49-F238E27FC236}">
                <a16:creationId xmlns:a16="http://schemas.microsoft.com/office/drawing/2014/main" id="{68909A16-A380-53A6-57BD-9A7493FECFFF}"/>
              </a:ext>
            </a:extLst>
          </p:cNvPr>
          <p:cNvSpPr/>
          <p:nvPr/>
        </p:nvSpPr>
        <p:spPr>
          <a:xfrm>
            <a:off x="6813979" y="3088784"/>
            <a:ext cx="1185743" cy="198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000" dirty="0"/>
              <a:t>Clip Embedding 2</a:t>
            </a:r>
            <a:endParaRPr lang="zh-CN" altLang="en-US" sz="1000" dirty="0"/>
          </a:p>
        </p:txBody>
      </p:sp>
    </p:spTree>
    <p:extLst>
      <p:ext uri="{BB962C8B-B14F-4D97-AF65-F5344CB8AC3E}">
        <p14:creationId xmlns:p14="http://schemas.microsoft.com/office/powerpoint/2010/main" val="280201559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A108A-3AAD-122F-CA4F-4B080A74B999}"/>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A73D5E4C-6287-5837-DB2E-6E23F8D45618}"/>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47103E-DEA7-CA13-A019-E7F1D5D88D2B}"/>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76A7CFA-BC9E-667D-AFD4-5E6F25E61AFE}"/>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B790A8-1F18-1B84-E65A-742FB5E43917}"/>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F08F517C-AF6B-3C17-ADCD-316B2CDCFC2E}"/>
              </a:ext>
            </a:extLst>
          </p:cNvPr>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a:extLst>
              <a:ext uri="{FF2B5EF4-FFF2-40B4-BE49-F238E27FC236}">
                <a16:creationId xmlns:a16="http://schemas.microsoft.com/office/drawing/2014/main" id="{7C45CCA9-EBD3-48EF-CE49-B9C39E924115}"/>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a:extLst>
              <a:ext uri="{FF2B5EF4-FFF2-40B4-BE49-F238E27FC236}">
                <a16:creationId xmlns:a16="http://schemas.microsoft.com/office/drawing/2014/main" id="{52851B5B-52C0-4DC5-C167-8B2E7FFA68D4}"/>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a:extLst>
              <a:ext uri="{FF2B5EF4-FFF2-40B4-BE49-F238E27FC236}">
                <a16:creationId xmlns:a16="http://schemas.microsoft.com/office/drawing/2014/main" id="{E5D08039-015E-DD54-079B-26893B50DA91}"/>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a:extLst>
              <a:ext uri="{FF2B5EF4-FFF2-40B4-BE49-F238E27FC236}">
                <a16:creationId xmlns:a16="http://schemas.microsoft.com/office/drawing/2014/main" id="{B511CE1B-842A-624C-0864-827AB9F630C4}"/>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a:extLst>
              <a:ext uri="{FF2B5EF4-FFF2-40B4-BE49-F238E27FC236}">
                <a16:creationId xmlns:a16="http://schemas.microsoft.com/office/drawing/2014/main" id="{AEA53CEC-B4D0-2D54-80B6-925AF167A7E7}"/>
              </a:ext>
            </a:extLst>
          </p:cNvPr>
          <p:cNvGrpSpPr/>
          <p:nvPr/>
        </p:nvGrpSpPr>
        <p:grpSpPr>
          <a:xfrm>
            <a:off x="8632482" y="346839"/>
            <a:ext cx="156623" cy="156623"/>
            <a:chOff x="8689063" y="2493438"/>
            <a:chExt cx="156623" cy="156623"/>
          </a:xfrm>
        </p:grpSpPr>
        <p:sp>
          <p:nvSpPr>
            <p:cNvPr id="28" name="矩形 27">
              <a:extLst>
                <a:ext uri="{FF2B5EF4-FFF2-40B4-BE49-F238E27FC236}">
                  <a16:creationId xmlns:a16="http://schemas.microsoft.com/office/drawing/2014/main" id="{74894895-8F38-3C01-1290-BD954F582136}"/>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a:extLst>
                <a:ext uri="{FF2B5EF4-FFF2-40B4-BE49-F238E27FC236}">
                  <a16:creationId xmlns:a16="http://schemas.microsoft.com/office/drawing/2014/main" id="{7C25CD34-8C99-6C6E-96E1-7FD4B74B47D6}"/>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3AD21767-2B5E-E66A-8FC8-27E414D7B667}"/>
              </a:ext>
            </a:extLst>
          </p:cNvPr>
          <p:cNvGrpSpPr/>
          <p:nvPr/>
        </p:nvGrpSpPr>
        <p:grpSpPr>
          <a:xfrm>
            <a:off x="8789105" y="346839"/>
            <a:ext cx="156623" cy="156623"/>
            <a:chOff x="8845686" y="2493438"/>
            <a:chExt cx="156623" cy="156623"/>
          </a:xfrm>
        </p:grpSpPr>
        <p:sp>
          <p:nvSpPr>
            <p:cNvPr id="44" name="矩形 43">
              <a:extLst>
                <a:ext uri="{FF2B5EF4-FFF2-40B4-BE49-F238E27FC236}">
                  <a16:creationId xmlns:a16="http://schemas.microsoft.com/office/drawing/2014/main" id="{506F7F8D-28BD-1589-9B86-0D6A9E8FB017}"/>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a:extLst>
                <a:ext uri="{FF2B5EF4-FFF2-40B4-BE49-F238E27FC236}">
                  <a16:creationId xmlns:a16="http://schemas.microsoft.com/office/drawing/2014/main" id="{8B77C2D9-4832-78AF-93D7-D98C5FE063B1}"/>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a:extLst>
              <a:ext uri="{FF2B5EF4-FFF2-40B4-BE49-F238E27FC236}">
                <a16:creationId xmlns:a16="http://schemas.microsoft.com/office/drawing/2014/main" id="{4B455865-E789-A921-2530-2FCB70641B9D}"/>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a:extLst>
              <a:ext uri="{FF2B5EF4-FFF2-40B4-BE49-F238E27FC236}">
                <a16:creationId xmlns:a16="http://schemas.microsoft.com/office/drawing/2014/main" id="{2F4D61DD-E38F-8E85-9C97-C540C672A3E2}"/>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a:extLst>
              <a:ext uri="{FF2B5EF4-FFF2-40B4-BE49-F238E27FC236}">
                <a16:creationId xmlns:a16="http://schemas.microsoft.com/office/drawing/2014/main" id="{A390AA69-F6AC-FAE6-D178-063578412C77}"/>
              </a:ext>
            </a:extLst>
          </p:cNvPr>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0" name="矩形 79">
            <a:extLst>
              <a:ext uri="{FF2B5EF4-FFF2-40B4-BE49-F238E27FC236}">
                <a16:creationId xmlns:a16="http://schemas.microsoft.com/office/drawing/2014/main" id="{ED083DCD-A3C0-223B-0382-5103255C8E7B}"/>
              </a:ext>
            </a:extLst>
          </p:cNvPr>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a:extLst>
              <a:ext uri="{FF2B5EF4-FFF2-40B4-BE49-F238E27FC236}">
                <a16:creationId xmlns:a16="http://schemas.microsoft.com/office/drawing/2014/main" id="{647BE3D3-2923-AB30-E46C-F822BD7A3AE4}"/>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a:extLst>
              <a:ext uri="{FF2B5EF4-FFF2-40B4-BE49-F238E27FC236}">
                <a16:creationId xmlns:a16="http://schemas.microsoft.com/office/drawing/2014/main" id="{530D2FD4-1AEC-2C36-E971-AA23927C5A09}"/>
              </a:ext>
            </a:extLst>
          </p:cNvPr>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a:extLst>
              <a:ext uri="{FF2B5EF4-FFF2-40B4-BE49-F238E27FC236}">
                <a16:creationId xmlns:a16="http://schemas.microsoft.com/office/drawing/2014/main" id="{88DB4D66-2041-04AF-C230-917A0D61FA52}"/>
              </a:ext>
            </a:extLst>
          </p:cNvPr>
          <p:cNvSpPr/>
          <p:nvPr/>
        </p:nvSpPr>
        <p:spPr>
          <a:xfrm>
            <a:off x="490078" y="2432846"/>
            <a:ext cx="690880" cy="245110"/>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研究方法</a:t>
            </a:r>
          </a:p>
        </p:txBody>
      </p:sp>
      <p:sp>
        <p:nvSpPr>
          <p:cNvPr id="86" name="矩形 85">
            <a:extLst>
              <a:ext uri="{FF2B5EF4-FFF2-40B4-BE49-F238E27FC236}">
                <a16:creationId xmlns:a16="http://schemas.microsoft.com/office/drawing/2014/main" id="{8EE8A95E-44A7-9A41-0A1D-D0C3CF4984CA}"/>
              </a:ext>
            </a:extLst>
          </p:cNvPr>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a:extLst>
              <a:ext uri="{FF2B5EF4-FFF2-40B4-BE49-F238E27FC236}">
                <a16:creationId xmlns:a16="http://schemas.microsoft.com/office/drawing/2014/main" id="{2B17A7BA-C518-3F97-011E-AF50BCD96770}"/>
              </a:ext>
            </a:extLst>
          </p:cNvPr>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a:extLst>
              <a:ext uri="{FF2B5EF4-FFF2-40B4-BE49-F238E27FC236}">
                <a16:creationId xmlns:a16="http://schemas.microsoft.com/office/drawing/2014/main" id="{093A2F0E-7A98-1362-D8DD-E5A166BDF7FB}"/>
              </a:ext>
            </a:extLst>
          </p:cNvPr>
          <p:cNvGrpSpPr/>
          <p:nvPr/>
        </p:nvGrpSpPr>
        <p:grpSpPr>
          <a:xfrm>
            <a:off x="8632482" y="346839"/>
            <a:ext cx="156623" cy="156623"/>
            <a:chOff x="8689063" y="2493438"/>
            <a:chExt cx="156623" cy="156623"/>
          </a:xfrm>
        </p:grpSpPr>
        <p:sp>
          <p:nvSpPr>
            <p:cNvPr id="89" name="矩形 88">
              <a:extLst>
                <a:ext uri="{FF2B5EF4-FFF2-40B4-BE49-F238E27FC236}">
                  <a16:creationId xmlns:a16="http://schemas.microsoft.com/office/drawing/2014/main" id="{AB51FEEC-A108-9D41-A091-E2850820E062}"/>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a:extLst>
                <a:ext uri="{FF2B5EF4-FFF2-40B4-BE49-F238E27FC236}">
                  <a16:creationId xmlns:a16="http://schemas.microsoft.com/office/drawing/2014/main" id="{A8D95916-FC42-C6F8-F2F3-02E1D5255DC2}"/>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3F546239-289C-206B-2048-2A369497022A}"/>
              </a:ext>
            </a:extLst>
          </p:cNvPr>
          <p:cNvGrpSpPr/>
          <p:nvPr/>
        </p:nvGrpSpPr>
        <p:grpSpPr>
          <a:xfrm>
            <a:off x="8789105" y="346839"/>
            <a:ext cx="156623" cy="156623"/>
            <a:chOff x="8845686" y="2493438"/>
            <a:chExt cx="156623" cy="156623"/>
          </a:xfrm>
        </p:grpSpPr>
        <p:sp>
          <p:nvSpPr>
            <p:cNvPr id="92" name="矩形 91">
              <a:extLst>
                <a:ext uri="{FF2B5EF4-FFF2-40B4-BE49-F238E27FC236}">
                  <a16:creationId xmlns:a16="http://schemas.microsoft.com/office/drawing/2014/main" id="{744FDC54-1B09-14BD-C90D-4135815F62C0}"/>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a:extLst>
                <a:ext uri="{FF2B5EF4-FFF2-40B4-BE49-F238E27FC236}">
                  <a16:creationId xmlns:a16="http://schemas.microsoft.com/office/drawing/2014/main" id="{519E7581-CC40-0A25-FAB7-EFEEF700F00A}"/>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a:extLst>
              <a:ext uri="{FF2B5EF4-FFF2-40B4-BE49-F238E27FC236}">
                <a16:creationId xmlns:a16="http://schemas.microsoft.com/office/drawing/2014/main" id="{949BF26E-1FA1-2148-5477-1F1DD0E8D4D6}"/>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a:extLst>
              <a:ext uri="{FF2B5EF4-FFF2-40B4-BE49-F238E27FC236}">
                <a16:creationId xmlns:a16="http://schemas.microsoft.com/office/drawing/2014/main" id="{5D37B029-FCCC-5785-7C69-FA4363C86972}"/>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Rectangle 66">
            <a:extLst>
              <a:ext uri="{FF2B5EF4-FFF2-40B4-BE49-F238E27FC236}">
                <a16:creationId xmlns:a16="http://schemas.microsoft.com/office/drawing/2014/main" id="{9005C684-1C97-BD4C-A777-0CF8EF3B5363}"/>
              </a:ext>
            </a:extLst>
          </p:cNvPr>
          <p:cNvSpPr>
            <a:spLocks noChangeArrowheads="1"/>
          </p:cNvSpPr>
          <p:nvPr/>
        </p:nvSpPr>
        <p:spPr bwMode="auto">
          <a:xfrm>
            <a:off x="7232741" y="2178881"/>
            <a:ext cx="449694"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b="1" dirty="0"/>
              <a:t>  </a:t>
            </a:r>
            <a:r>
              <a:rPr lang="en-US" altLang="zh-CN" b="1" dirty="0"/>
              <a:t>....</a:t>
            </a:r>
            <a:r>
              <a:rPr lang="zh-CN" altLang="en-US" b="1" dirty="0"/>
              <a:t>     </a:t>
            </a:r>
          </a:p>
        </p:txBody>
      </p:sp>
      <p:sp>
        <p:nvSpPr>
          <p:cNvPr id="4" name="右箭头 3">
            <a:extLst>
              <a:ext uri="{FF2B5EF4-FFF2-40B4-BE49-F238E27FC236}">
                <a16:creationId xmlns:a16="http://schemas.microsoft.com/office/drawing/2014/main" id="{78968D7C-917D-093A-F65D-43D9867A63EE}"/>
              </a:ext>
            </a:extLst>
          </p:cNvPr>
          <p:cNvSpPr/>
          <p:nvPr/>
        </p:nvSpPr>
        <p:spPr>
          <a:xfrm>
            <a:off x="2669545" y="2281175"/>
            <a:ext cx="28348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右箭头 14">
            <a:extLst>
              <a:ext uri="{FF2B5EF4-FFF2-40B4-BE49-F238E27FC236}">
                <a16:creationId xmlns:a16="http://schemas.microsoft.com/office/drawing/2014/main" id="{2180BD13-C23D-3A32-82C4-69F1F14B123F}"/>
              </a:ext>
            </a:extLst>
          </p:cNvPr>
          <p:cNvSpPr/>
          <p:nvPr/>
        </p:nvSpPr>
        <p:spPr>
          <a:xfrm>
            <a:off x="3999986" y="2289335"/>
            <a:ext cx="300824" cy="135349"/>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右箭头 20">
            <a:extLst>
              <a:ext uri="{FF2B5EF4-FFF2-40B4-BE49-F238E27FC236}">
                <a16:creationId xmlns:a16="http://schemas.microsoft.com/office/drawing/2014/main" id="{4498B788-1486-68E9-E6E9-F39EEFD79ACF}"/>
              </a:ext>
            </a:extLst>
          </p:cNvPr>
          <p:cNvSpPr/>
          <p:nvPr/>
        </p:nvSpPr>
        <p:spPr>
          <a:xfrm>
            <a:off x="5510969" y="2267068"/>
            <a:ext cx="324241" cy="165778"/>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右箭头 33">
            <a:extLst>
              <a:ext uri="{FF2B5EF4-FFF2-40B4-BE49-F238E27FC236}">
                <a16:creationId xmlns:a16="http://schemas.microsoft.com/office/drawing/2014/main" id="{6D4C20FC-74CF-662B-4A70-1DDE4EC1FC8B}"/>
              </a:ext>
            </a:extLst>
          </p:cNvPr>
          <p:cNvSpPr/>
          <p:nvPr/>
        </p:nvSpPr>
        <p:spPr>
          <a:xfrm>
            <a:off x="6843443" y="2281175"/>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圆角 32">
            <a:extLst>
              <a:ext uri="{FF2B5EF4-FFF2-40B4-BE49-F238E27FC236}">
                <a16:creationId xmlns:a16="http://schemas.microsoft.com/office/drawing/2014/main" id="{137A29A3-E3BA-1F23-E4F3-2262DFF8C5B1}"/>
              </a:ext>
            </a:extLst>
          </p:cNvPr>
          <p:cNvSpPr/>
          <p:nvPr/>
        </p:nvSpPr>
        <p:spPr>
          <a:xfrm>
            <a:off x="4456130" y="1846919"/>
            <a:ext cx="949069" cy="111887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en-US" altLang="zh-CN" sz="1000" dirty="0"/>
              <a:t>Embedding</a:t>
            </a:r>
          </a:p>
          <a:p>
            <a:pPr algn="ctr"/>
            <a:r>
              <a:rPr lang="en-US" altLang="zh-CN" sz="1000" dirty="0"/>
              <a:t>Feature Map</a:t>
            </a:r>
            <a:endParaRPr lang="zh-CN" altLang="en-US" sz="1000" dirty="0"/>
          </a:p>
        </p:txBody>
      </p:sp>
      <p:sp>
        <p:nvSpPr>
          <p:cNvPr id="39" name="文本框 38">
            <a:extLst>
              <a:ext uri="{FF2B5EF4-FFF2-40B4-BE49-F238E27FC236}">
                <a16:creationId xmlns:a16="http://schemas.microsoft.com/office/drawing/2014/main" id="{06391DC2-F49E-6DCF-9249-02467411CEF5}"/>
              </a:ext>
            </a:extLst>
          </p:cNvPr>
          <p:cNvSpPr txBox="1"/>
          <p:nvPr/>
        </p:nvSpPr>
        <p:spPr>
          <a:xfrm>
            <a:off x="1572911" y="3739824"/>
            <a:ext cx="6724015" cy="1118870"/>
          </a:xfrm>
          <a:prstGeom prst="rect">
            <a:avLst/>
          </a:prstGeom>
          <a:noFill/>
        </p:spPr>
        <p:txBody>
          <a:bodyPr wrap="square" rtlCol="0">
            <a:noAutofit/>
          </a:bodyPr>
          <a:lstStyle/>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关于训练：对于输入的</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3d gaussian</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点，除了原本的属性再加上一个低维度的</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semantic </a:t>
            </a:r>
            <a:r>
              <a:rPr lang="en-US" altLang="zh-CN" sz="1200" dirty="0" err="1">
                <a:solidFill>
                  <a:schemeClr val="tx1">
                    <a:lumMod val="65000"/>
                    <a:lumOff val="35000"/>
                  </a:schemeClr>
                </a:solidFill>
                <a:latin typeface="Arial" panose="020B0604020202020204" pitchFamily="34" charset="0"/>
                <a:ea typeface="微软雅黑" panose="020B0503020204020204" pitchFamily="34" charset="-122"/>
              </a:rPr>
              <a:t>emdedding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，通过</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3dgs</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的可微分渲染器渲染得到最终的</a:t>
            </a:r>
            <a:r>
              <a:rPr lang="en-US" altLang="zh-CN" sz="1200" dirty="0" err="1">
                <a:solidFill>
                  <a:schemeClr val="tx1">
                    <a:lumMod val="65000"/>
                    <a:lumOff val="35000"/>
                  </a:schemeClr>
                </a:solidFill>
                <a:latin typeface="Arial" panose="020B0604020202020204" pitchFamily="34" charset="0"/>
                <a:ea typeface="微软雅黑" panose="020B0503020204020204" pitchFamily="34" charset="-122"/>
              </a:rPr>
              <a:t>emdebbing</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 map</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，再通过</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decoder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解码出对应像素的高维</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CLIP Embedding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。用之前得到的</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ground truth</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与渲染得到的</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CLIP Embedding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训练优化</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decoder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和</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semantic embedding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B886BCA2-B231-46B1-1485-1CF95DF3FEF4}"/>
              </a:ext>
            </a:extLst>
          </p:cNvPr>
          <p:cNvSpPr/>
          <p:nvPr/>
        </p:nvSpPr>
        <p:spPr>
          <a:xfrm>
            <a:off x="1459196" y="668000"/>
            <a:ext cx="194357" cy="2160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u</a:t>
            </a:r>
            <a:endParaRPr lang="zh-CN" altLang="en-US" dirty="0"/>
          </a:p>
        </p:txBody>
      </p:sp>
      <p:sp>
        <p:nvSpPr>
          <p:cNvPr id="5" name="矩形 4">
            <a:extLst>
              <a:ext uri="{FF2B5EF4-FFF2-40B4-BE49-F238E27FC236}">
                <a16:creationId xmlns:a16="http://schemas.microsoft.com/office/drawing/2014/main" id="{F4B521BE-DA35-F475-69D9-35F5FEECF278}"/>
              </a:ext>
            </a:extLst>
          </p:cNvPr>
          <p:cNvSpPr/>
          <p:nvPr/>
        </p:nvSpPr>
        <p:spPr>
          <a:xfrm>
            <a:off x="1459196" y="920095"/>
            <a:ext cx="194357" cy="2160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δ</a:t>
            </a:r>
            <a:endParaRPr lang="zh-CN" altLang="en-US" dirty="0"/>
          </a:p>
        </p:txBody>
      </p:sp>
      <p:sp>
        <p:nvSpPr>
          <p:cNvPr id="7" name="矩形 6">
            <a:extLst>
              <a:ext uri="{FF2B5EF4-FFF2-40B4-BE49-F238E27FC236}">
                <a16:creationId xmlns:a16="http://schemas.microsoft.com/office/drawing/2014/main" id="{6BAF87DF-8747-B74D-0040-2FD1F564A039}"/>
              </a:ext>
            </a:extLst>
          </p:cNvPr>
          <p:cNvSpPr/>
          <p:nvPr/>
        </p:nvSpPr>
        <p:spPr>
          <a:xfrm>
            <a:off x="1459195" y="1183900"/>
            <a:ext cx="194357" cy="2160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s</a:t>
            </a:r>
            <a:endParaRPr lang="zh-CN" altLang="en-US" dirty="0"/>
          </a:p>
        </p:txBody>
      </p:sp>
      <p:sp>
        <p:nvSpPr>
          <p:cNvPr id="12" name="矩形 11">
            <a:extLst>
              <a:ext uri="{FF2B5EF4-FFF2-40B4-BE49-F238E27FC236}">
                <a16:creationId xmlns:a16="http://schemas.microsoft.com/office/drawing/2014/main" id="{B5D42368-5611-31A0-4B20-3680123B3820}"/>
              </a:ext>
            </a:extLst>
          </p:cNvPr>
          <p:cNvSpPr/>
          <p:nvPr/>
        </p:nvSpPr>
        <p:spPr>
          <a:xfrm>
            <a:off x="1459195" y="1443632"/>
            <a:ext cx="194357" cy="2160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r</a:t>
            </a:r>
            <a:endParaRPr lang="zh-CN" altLang="en-US" dirty="0"/>
          </a:p>
        </p:txBody>
      </p:sp>
      <p:sp>
        <p:nvSpPr>
          <p:cNvPr id="13" name="矩形 12">
            <a:extLst>
              <a:ext uri="{FF2B5EF4-FFF2-40B4-BE49-F238E27FC236}">
                <a16:creationId xmlns:a16="http://schemas.microsoft.com/office/drawing/2014/main" id="{23D95C78-46B8-F01B-6408-B852EE97B394}"/>
              </a:ext>
            </a:extLst>
          </p:cNvPr>
          <p:cNvSpPr/>
          <p:nvPr/>
        </p:nvSpPr>
        <p:spPr>
          <a:xfrm>
            <a:off x="1459195" y="1695727"/>
            <a:ext cx="194357" cy="2160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c</a:t>
            </a:r>
            <a:endParaRPr lang="zh-CN" altLang="en-US" dirty="0"/>
          </a:p>
        </p:txBody>
      </p:sp>
      <p:sp>
        <p:nvSpPr>
          <p:cNvPr id="17" name="矩形 16">
            <a:extLst>
              <a:ext uri="{FF2B5EF4-FFF2-40B4-BE49-F238E27FC236}">
                <a16:creationId xmlns:a16="http://schemas.microsoft.com/office/drawing/2014/main" id="{B6548D52-31D6-A833-6980-BFE92270189C}"/>
              </a:ext>
            </a:extLst>
          </p:cNvPr>
          <p:cNvSpPr/>
          <p:nvPr/>
        </p:nvSpPr>
        <p:spPr>
          <a:xfrm>
            <a:off x="1459194" y="1959532"/>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99F8E8F-7658-8B59-9075-52AB82BCA996}"/>
              </a:ext>
            </a:extLst>
          </p:cNvPr>
          <p:cNvSpPr/>
          <p:nvPr/>
        </p:nvSpPr>
        <p:spPr>
          <a:xfrm>
            <a:off x="1459193" y="2232937"/>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0FACD101-2B93-2B9B-64B2-E8627225C005}"/>
              </a:ext>
            </a:extLst>
          </p:cNvPr>
          <p:cNvSpPr/>
          <p:nvPr/>
        </p:nvSpPr>
        <p:spPr>
          <a:xfrm>
            <a:off x="1460892" y="2532813"/>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0" name="右大括号 39">
            <a:extLst>
              <a:ext uri="{FF2B5EF4-FFF2-40B4-BE49-F238E27FC236}">
                <a16:creationId xmlns:a16="http://schemas.microsoft.com/office/drawing/2014/main" id="{13134595-0EBC-E4A8-A519-2FB6C1F71486}"/>
              </a:ext>
            </a:extLst>
          </p:cNvPr>
          <p:cNvSpPr/>
          <p:nvPr/>
        </p:nvSpPr>
        <p:spPr>
          <a:xfrm>
            <a:off x="1789493" y="1991319"/>
            <a:ext cx="127142" cy="7374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2345BADA-E799-7BD1-B123-84AAFAB4DD53}"/>
              </a:ext>
            </a:extLst>
          </p:cNvPr>
          <p:cNvSpPr txBox="1"/>
          <p:nvPr/>
        </p:nvSpPr>
        <p:spPr>
          <a:xfrm>
            <a:off x="1935598" y="2076131"/>
            <a:ext cx="794959" cy="553998"/>
          </a:xfrm>
          <a:prstGeom prst="rect">
            <a:avLst/>
          </a:prstGeom>
          <a:noFill/>
        </p:spPr>
        <p:txBody>
          <a:bodyPr wrap="square" rtlCol="0">
            <a:spAutoFit/>
          </a:bodyPr>
          <a:lstStyle/>
          <a:p>
            <a:r>
              <a:rPr lang="en-US" altLang="zh-CN" sz="1000" dirty="0"/>
              <a:t>Low dim</a:t>
            </a:r>
          </a:p>
          <a:p>
            <a:r>
              <a:rPr lang="en-US" altLang="zh-CN" sz="1000" dirty="0"/>
              <a:t>Semantic</a:t>
            </a:r>
          </a:p>
          <a:p>
            <a:r>
              <a:rPr lang="en-US" altLang="zh-CN" sz="1000" dirty="0"/>
              <a:t>embedding</a:t>
            </a:r>
            <a:endParaRPr lang="zh-CN" altLang="en-US" sz="1000" dirty="0"/>
          </a:p>
        </p:txBody>
      </p:sp>
      <p:sp>
        <p:nvSpPr>
          <p:cNvPr id="42" name="右大括号 41">
            <a:extLst>
              <a:ext uri="{FF2B5EF4-FFF2-40B4-BE49-F238E27FC236}">
                <a16:creationId xmlns:a16="http://schemas.microsoft.com/office/drawing/2014/main" id="{D56ABF99-4C4F-2DEA-0E35-7A01AC02E888}"/>
              </a:ext>
            </a:extLst>
          </p:cNvPr>
          <p:cNvSpPr/>
          <p:nvPr/>
        </p:nvSpPr>
        <p:spPr>
          <a:xfrm>
            <a:off x="1789492" y="726010"/>
            <a:ext cx="160507" cy="1185741"/>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06EA9B3E-221B-F137-01EE-9BE7EFC50353}"/>
              </a:ext>
            </a:extLst>
          </p:cNvPr>
          <p:cNvSpPr txBox="1"/>
          <p:nvPr/>
        </p:nvSpPr>
        <p:spPr>
          <a:xfrm>
            <a:off x="1974951" y="1129604"/>
            <a:ext cx="858666" cy="400110"/>
          </a:xfrm>
          <a:prstGeom prst="rect">
            <a:avLst/>
          </a:prstGeom>
          <a:noFill/>
        </p:spPr>
        <p:txBody>
          <a:bodyPr wrap="square" rtlCol="0">
            <a:spAutoFit/>
          </a:bodyPr>
          <a:lstStyle/>
          <a:p>
            <a:r>
              <a:rPr lang="en-US" altLang="zh-CN" sz="1000" dirty="0"/>
              <a:t>3d gaussian attribute</a:t>
            </a:r>
            <a:endParaRPr lang="zh-CN" altLang="en-US" sz="1000" dirty="0"/>
          </a:p>
        </p:txBody>
      </p:sp>
      <p:sp>
        <p:nvSpPr>
          <p:cNvPr id="50" name="矩形 49">
            <a:extLst>
              <a:ext uri="{FF2B5EF4-FFF2-40B4-BE49-F238E27FC236}">
                <a16:creationId xmlns:a16="http://schemas.microsoft.com/office/drawing/2014/main" id="{991AC323-A98A-72FE-0920-F1ECB619D4AF}"/>
              </a:ext>
            </a:extLst>
          </p:cNvPr>
          <p:cNvSpPr/>
          <p:nvPr/>
        </p:nvSpPr>
        <p:spPr>
          <a:xfrm>
            <a:off x="7356601" y="1740053"/>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BF45CC6F-7B69-1C81-9457-30D319A83CB0}"/>
              </a:ext>
            </a:extLst>
          </p:cNvPr>
          <p:cNvSpPr/>
          <p:nvPr/>
        </p:nvSpPr>
        <p:spPr>
          <a:xfrm>
            <a:off x="7356600" y="2013458"/>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3EF64B8D-4E68-9937-F270-C6C41FB3C071}"/>
              </a:ext>
            </a:extLst>
          </p:cNvPr>
          <p:cNvSpPr/>
          <p:nvPr/>
        </p:nvSpPr>
        <p:spPr>
          <a:xfrm>
            <a:off x="7357010" y="2443308"/>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53" name="矩形 52">
            <a:extLst>
              <a:ext uri="{FF2B5EF4-FFF2-40B4-BE49-F238E27FC236}">
                <a16:creationId xmlns:a16="http://schemas.microsoft.com/office/drawing/2014/main" id="{5F7CF933-C0BB-415B-6B58-E4BFC84FBBC3}"/>
              </a:ext>
            </a:extLst>
          </p:cNvPr>
          <p:cNvSpPr/>
          <p:nvPr/>
        </p:nvSpPr>
        <p:spPr>
          <a:xfrm>
            <a:off x="7356599" y="2716018"/>
            <a:ext cx="194357" cy="216024"/>
          </a:xfrm>
          <a:prstGeom prst="rect">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54" name="梯形 53">
            <a:extLst>
              <a:ext uri="{FF2B5EF4-FFF2-40B4-BE49-F238E27FC236}">
                <a16:creationId xmlns:a16="http://schemas.microsoft.com/office/drawing/2014/main" id="{E9B55BB4-49B3-45F9-6C37-7DAB0C49E68D}"/>
              </a:ext>
            </a:extLst>
          </p:cNvPr>
          <p:cNvSpPr/>
          <p:nvPr/>
        </p:nvSpPr>
        <p:spPr>
          <a:xfrm rot="16200000">
            <a:off x="6012681" y="2048444"/>
            <a:ext cx="665130" cy="628141"/>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a:extLst>
              <a:ext uri="{FF2B5EF4-FFF2-40B4-BE49-F238E27FC236}">
                <a16:creationId xmlns:a16="http://schemas.microsoft.com/office/drawing/2014/main" id="{454ED905-A447-D9D0-4E50-D07551EA7BC4}"/>
              </a:ext>
            </a:extLst>
          </p:cNvPr>
          <p:cNvSpPr txBox="1"/>
          <p:nvPr/>
        </p:nvSpPr>
        <p:spPr>
          <a:xfrm>
            <a:off x="6007826" y="2204949"/>
            <a:ext cx="698233" cy="276999"/>
          </a:xfrm>
          <a:prstGeom prst="rect">
            <a:avLst/>
          </a:prstGeom>
          <a:noFill/>
        </p:spPr>
        <p:txBody>
          <a:bodyPr wrap="square" rtlCol="0">
            <a:spAutoFit/>
          </a:bodyPr>
          <a:lstStyle/>
          <a:p>
            <a:r>
              <a:rPr lang="en-US" altLang="zh-CN" sz="1200" dirty="0">
                <a:solidFill>
                  <a:schemeClr val="bg1"/>
                </a:solidFill>
              </a:rPr>
              <a:t>decoder</a:t>
            </a:r>
            <a:endParaRPr lang="zh-CN" altLang="en-US" sz="1200" dirty="0">
              <a:solidFill>
                <a:schemeClr val="bg1"/>
              </a:solidFill>
            </a:endParaRPr>
          </a:p>
        </p:txBody>
      </p:sp>
      <p:sp>
        <p:nvSpPr>
          <p:cNvPr id="56" name="右大括号 55">
            <a:extLst>
              <a:ext uri="{FF2B5EF4-FFF2-40B4-BE49-F238E27FC236}">
                <a16:creationId xmlns:a16="http://schemas.microsoft.com/office/drawing/2014/main" id="{E4A1E569-3CDE-2923-7FDD-3DBB66DF3B2B}"/>
              </a:ext>
            </a:extLst>
          </p:cNvPr>
          <p:cNvSpPr/>
          <p:nvPr/>
        </p:nvSpPr>
        <p:spPr>
          <a:xfrm>
            <a:off x="7673598" y="1721041"/>
            <a:ext cx="228785" cy="11857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8" name="文本框 57">
            <a:extLst>
              <a:ext uri="{FF2B5EF4-FFF2-40B4-BE49-F238E27FC236}">
                <a16:creationId xmlns:a16="http://schemas.microsoft.com/office/drawing/2014/main" id="{931CF197-35A6-D618-C5F6-5E67B4AAF056}"/>
              </a:ext>
            </a:extLst>
          </p:cNvPr>
          <p:cNvSpPr txBox="1"/>
          <p:nvPr/>
        </p:nvSpPr>
        <p:spPr>
          <a:xfrm>
            <a:off x="7837755" y="2029949"/>
            <a:ext cx="780608" cy="553998"/>
          </a:xfrm>
          <a:prstGeom prst="rect">
            <a:avLst/>
          </a:prstGeom>
          <a:noFill/>
        </p:spPr>
        <p:txBody>
          <a:bodyPr wrap="square">
            <a:spAutoFit/>
          </a:bodyPr>
          <a:lstStyle/>
          <a:p>
            <a:r>
              <a:rPr lang="en-US" altLang="zh-CN" sz="1000" dirty="0"/>
              <a:t>High dim</a:t>
            </a:r>
          </a:p>
          <a:p>
            <a:r>
              <a:rPr lang="en-US" altLang="zh-CN" sz="1000" dirty="0"/>
              <a:t>CLIP</a:t>
            </a:r>
          </a:p>
          <a:p>
            <a:r>
              <a:rPr lang="en-US" altLang="zh-CN" sz="1000" dirty="0"/>
              <a:t>embedding</a:t>
            </a:r>
            <a:endParaRPr lang="zh-CN" altLang="en-US" sz="1000" dirty="0"/>
          </a:p>
        </p:txBody>
      </p:sp>
      <p:sp>
        <p:nvSpPr>
          <p:cNvPr id="60" name="矩形: 圆角 59">
            <a:extLst>
              <a:ext uri="{FF2B5EF4-FFF2-40B4-BE49-F238E27FC236}">
                <a16:creationId xmlns:a16="http://schemas.microsoft.com/office/drawing/2014/main" id="{178A4F78-622E-F0E0-9971-39E468F58CC1}"/>
              </a:ext>
            </a:extLst>
          </p:cNvPr>
          <p:cNvSpPr/>
          <p:nvPr/>
        </p:nvSpPr>
        <p:spPr>
          <a:xfrm>
            <a:off x="2997800" y="2067544"/>
            <a:ext cx="949069" cy="605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00" dirty="0"/>
              <a:t>Volume rendering</a:t>
            </a:r>
            <a:endParaRPr lang="zh-CN" altLang="en-US" sz="1000" dirty="0"/>
          </a:p>
        </p:txBody>
      </p:sp>
      <p:pic>
        <p:nvPicPr>
          <p:cNvPr id="16" name="图片 15">
            <a:extLst>
              <a:ext uri="{FF2B5EF4-FFF2-40B4-BE49-F238E27FC236}">
                <a16:creationId xmlns:a16="http://schemas.microsoft.com/office/drawing/2014/main" id="{ABF03803-6F3E-0E66-8C59-C5A6F94E56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395" y="798309"/>
            <a:ext cx="2143810" cy="574726"/>
          </a:xfrm>
          <a:prstGeom prst="rect">
            <a:avLst/>
          </a:prstGeom>
        </p:spPr>
      </p:pic>
      <p:cxnSp>
        <p:nvCxnSpPr>
          <p:cNvPr id="19" name="直接箭头连接符 18">
            <a:extLst>
              <a:ext uri="{FF2B5EF4-FFF2-40B4-BE49-F238E27FC236}">
                <a16:creationId xmlns:a16="http://schemas.microsoft.com/office/drawing/2014/main" id="{A3937EA5-E302-0F9F-FFF3-E361252840FA}"/>
              </a:ext>
            </a:extLst>
          </p:cNvPr>
          <p:cNvCxnSpPr>
            <a:stCxn id="60" idx="0"/>
            <a:endCxn id="16" idx="2"/>
          </p:cNvCxnSpPr>
          <p:nvPr/>
        </p:nvCxnSpPr>
        <p:spPr>
          <a:xfrm flipV="1">
            <a:off x="3472335" y="1373035"/>
            <a:ext cx="1180965" cy="69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00740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411E6-5661-955C-AA25-EB43125C040B}"/>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142E5E49-B193-B533-6031-6DDD2FB9706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9AFC5C8-C80F-2EE8-EA41-C62F8DEBDA13}"/>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E115D4B-39E4-76D8-DD89-B4CA124A4A6B}"/>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865078E-0C30-8DE0-B077-00B1F8F1316E}"/>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32848C8C-6B66-5B9B-5389-F12A280F31F4}"/>
              </a:ext>
            </a:extLst>
          </p:cNvPr>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a:extLst>
              <a:ext uri="{FF2B5EF4-FFF2-40B4-BE49-F238E27FC236}">
                <a16:creationId xmlns:a16="http://schemas.microsoft.com/office/drawing/2014/main" id="{71B0FF8D-56B4-5C28-029C-2F922E8ED4E5}"/>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a:extLst>
              <a:ext uri="{FF2B5EF4-FFF2-40B4-BE49-F238E27FC236}">
                <a16:creationId xmlns:a16="http://schemas.microsoft.com/office/drawing/2014/main" id="{17951924-628A-D96A-1D07-EECB223EC01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a:extLst>
              <a:ext uri="{FF2B5EF4-FFF2-40B4-BE49-F238E27FC236}">
                <a16:creationId xmlns:a16="http://schemas.microsoft.com/office/drawing/2014/main" id="{E57C3F90-F606-75EE-B4B8-5E34E50D845A}"/>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a:extLst>
              <a:ext uri="{FF2B5EF4-FFF2-40B4-BE49-F238E27FC236}">
                <a16:creationId xmlns:a16="http://schemas.microsoft.com/office/drawing/2014/main" id="{84DEF417-F1F3-ACE2-50BD-C8982309A404}"/>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a:extLst>
              <a:ext uri="{FF2B5EF4-FFF2-40B4-BE49-F238E27FC236}">
                <a16:creationId xmlns:a16="http://schemas.microsoft.com/office/drawing/2014/main" id="{F814B09D-ACBF-B672-097B-7D1861ED2E96}"/>
              </a:ext>
            </a:extLst>
          </p:cNvPr>
          <p:cNvGrpSpPr/>
          <p:nvPr/>
        </p:nvGrpSpPr>
        <p:grpSpPr>
          <a:xfrm>
            <a:off x="8632482" y="346839"/>
            <a:ext cx="156623" cy="156623"/>
            <a:chOff x="8689063" y="2493438"/>
            <a:chExt cx="156623" cy="156623"/>
          </a:xfrm>
        </p:grpSpPr>
        <p:sp>
          <p:nvSpPr>
            <p:cNvPr id="28" name="矩形 27">
              <a:extLst>
                <a:ext uri="{FF2B5EF4-FFF2-40B4-BE49-F238E27FC236}">
                  <a16:creationId xmlns:a16="http://schemas.microsoft.com/office/drawing/2014/main" id="{EE940B42-B275-7508-42A0-BDFFBBF016AC}"/>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a:extLst>
                <a:ext uri="{FF2B5EF4-FFF2-40B4-BE49-F238E27FC236}">
                  <a16:creationId xmlns:a16="http://schemas.microsoft.com/office/drawing/2014/main" id="{34FE86BD-1742-4B6E-340E-0EE9FEABC6C5}"/>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6EBB6209-2FD3-90BC-0FF6-408265216294}"/>
              </a:ext>
            </a:extLst>
          </p:cNvPr>
          <p:cNvGrpSpPr/>
          <p:nvPr/>
        </p:nvGrpSpPr>
        <p:grpSpPr>
          <a:xfrm>
            <a:off x="8789105" y="346839"/>
            <a:ext cx="156623" cy="156623"/>
            <a:chOff x="8845686" y="2493438"/>
            <a:chExt cx="156623" cy="156623"/>
          </a:xfrm>
        </p:grpSpPr>
        <p:sp>
          <p:nvSpPr>
            <p:cNvPr id="44" name="矩形 43">
              <a:extLst>
                <a:ext uri="{FF2B5EF4-FFF2-40B4-BE49-F238E27FC236}">
                  <a16:creationId xmlns:a16="http://schemas.microsoft.com/office/drawing/2014/main" id="{170F6A71-1E81-ADD7-1DCE-617DE7B5FBA2}"/>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a:extLst>
                <a:ext uri="{FF2B5EF4-FFF2-40B4-BE49-F238E27FC236}">
                  <a16:creationId xmlns:a16="http://schemas.microsoft.com/office/drawing/2014/main" id="{EC88E6DF-34FB-7D72-BF87-2C27C32C5E23}"/>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a:extLst>
              <a:ext uri="{FF2B5EF4-FFF2-40B4-BE49-F238E27FC236}">
                <a16:creationId xmlns:a16="http://schemas.microsoft.com/office/drawing/2014/main" id="{5DFE65E3-FB6A-CFE5-26D4-C2F278F326D6}"/>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a:extLst>
              <a:ext uri="{FF2B5EF4-FFF2-40B4-BE49-F238E27FC236}">
                <a16:creationId xmlns:a16="http://schemas.microsoft.com/office/drawing/2014/main" id="{D07560B9-A90C-28DB-9B79-78E0620B6EA5}"/>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a:extLst>
              <a:ext uri="{FF2B5EF4-FFF2-40B4-BE49-F238E27FC236}">
                <a16:creationId xmlns:a16="http://schemas.microsoft.com/office/drawing/2014/main" id="{B26B9FD4-3FA6-9C79-D8D5-E856BC1B8956}"/>
              </a:ext>
            </a:extLst>
          </p:cNvPr>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0" name="矩形 79">
            <a:extLst>
              <a:ext uri="{FF2B5EF4-FFF2-40B4-BE49-F238E27FC236}">
                <a16:creationId xmlns:a16="http://schemas.microsoft.com/office/drawing/2014/main" id="{6D0366DE-36A8-0C3C-F54A-D7EB6761556B}"/>
              </a:ext>
            </a:extLst>
          </p:cNvPr>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a:extLst>
              <a:ext uri="{FF2B5EF4-FFF2-40B4-BE49-F238E27FC236}">
                <a16:creationId xmlns:a16="http://schemas.microsoft.com/office/drawing/2014/main" id="{F8D8CEF3-D7F3-80D5-6CCE-C6F7964BC9B0}"/>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a:extLst>
              <a:ext uri="{FF2B5EF4-FFF2-40B4-BE49-F238E27FC236}">
                <a16:creationId xmlns:a16="http://schemas.microsoft.com/office/drawing/2014/main" id="{35DA99EC-E53D-1BDD-99E6-A31F6427591B}"/>
              </a:ext>
            </a:extLst>
          </p:cNvPr>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a:extLst>
              <a:ext uri="{FF2B5EF4-FFF2-40B4-BE49-F238E27FC236}">
                <a16:creationId xmlns:a16="http://schemas.microsoft.com/office/drawing/2014/main" id="{235C98BD-195C-D5D8-BEE0-8FDB67FE73BC}"/>
              </a:ext>
            </a:extLst>
          </p:cNvPr>
          <p:cNvSpPr/>
          <p:nvPr/>
        </p:nvSpPr>
        <p:spPr>
          <a:xfrm>
            <a:off x="490078" y="2432846"/>
            <a:ext cx="690880" cy="245110"/>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研究方法</a:t>
            </a:r>
          </a:p>
        </p:txBody>
      </p:sp>
      <p:sp>
        <p:nvSpPr>
          <p:cNvPr id="86" name="矩形 85">
            <a:extLst>
              <a:ext uri="{FF2B5EF4-FFF2-40B4-BE49-F238E27FC236}">
                <a16:creationId xmlns:a16="http://schemas.microsoft.com/office/drawing/2014/main" id="{636436CE-7FBA-10F8-09BE-8C7B593EEDF6}"/>
              </a:ext>
            </a:extLst>
          </p:cNvPr>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a:extLst>
              <a:ext uri="{FF2B5EF4-FFF2-40B4-BE49-F238E27FC236}">
                <a16:creationId xmlns:a16="http://schemas.microsoft.com/office/drawing/2014/main" id="{DB7F50B9-F06B-B67E-769A-8B5144F308FB}"/>
              </a:ext>
            </a:extLst>
          </p:cNvPr>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a:extLst>
              <a:ext uri="{FF2B5EF4-FFF2-40B4-BE49-F238E27FC236}">
                <a16:creationId xmlns:a16="http://schemas.microsoft.com/office/drawing/2014/main" id="{F4F82924-7C0A-6562-D4C0-DFE3DE5F4564}"/>
              </a:ext>
            </a:extLst>
          </p:cNvPr>
          <p:cNvGrpSpPr/>
          <p:nvPr/>
        </p:nvGrpSpPr>
        <p:grpSpPr>
          <a:xfrm>
            <a:off x="8632482" y="346839"/>
            <a:ext cx="156623" cy="156623"/>
            <a:chOff x="8689063" y="2493438"/>
            <a:chExt cx="156623" cy="156623"/>
          </a:xfrm>
        </p:grpSpPr>
        <p:sp>
          <p:nvSpPr>
            <p:cNvPr id="89" name="矩形 88">
              <a:extLst>
                <a:ext uri="{FF2B5EF4-FFF2-40B4-BE49-F238E27FC236}">
                  <a16:creationId xmlns:a16="http://schemas.microsoft.com/office/drawing/2014/main" id="{572365A9-B02B-2A3B-CA72-E9F0926499CD}"/>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a:extLst>
                <a:ext uri="{FF2B5EF4-FFF2-40B4-BE49-F238E27FC236}">
                  <a16:creationId xmlns:a16="http://schemas.microsoft.com/office/drawing/2014/main" id="{1917DB6F-608C-56DA-38FD-D848C7E2B949}"/>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29183528-ABC2-9771-7F96-BD163D44236A}"/>
              </a:ext>
            </a:extLst>
          </p:cNvPr>
          <p:cNvGrpSpPr/>
          <p:nvPr/>
        </p:nvGrpSpPr>
        <p:grpSpPr>
          <a:xfrm>
            <a:off x="8789105" y="346839"/>
            <a:ext cx="156623" cy="156623"/>
            <a:chOff x="8845686" y="2493438"/>
            <a:chExt cx="156623" cy="156623"/>
          </a:xfrm>
        </p:grpSpPr>
        <p:sp>
          <p:nvSpPr>
            <p:cNvPr id="92" name="矩形 91">
              <a:extLst>
                <a:ext uri="{FF2B5EF4-FFF2-40B4-BE49-F238E27FC236}">
                  <a16:creationId xmlns:a16="http://schemas.microsoft.com/office/drawing/2014/main" id="{225CC03D-26AD-7F38-9EA7-AB2F56781592}"/>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a:extLst>
                <a:ext uri="{FF2B5EF4-FFF2-40B4-BE49-F238E27FC236}">
                  <a16:creationId xmlns:a16="http://schemas.microsoft.com/office/drawing/2014/main" id="{260EAE3A-E419-E82E-FBAB-D9DEA1C02956}"/>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a:extLst>
              <a:ext uri="{FF2B5EF4-FFF2-40B4-BE49-F238E27FC236}">
                <a16:creationId xmlns:a16="http://schemas.microsoft.com/office/drawing/2014/main" id="{390F8CCD-2A79-2CC1-8D1F-2E9B7DAAAC5C}"/>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a:extLst>
              <a:ext uri="{FF2B5EF4-FFF2-40B4-BE49-F238E27FC236}">
                <a16:creationId xmlns:a16="http://schemas.microsoft.com/office/drawing/2014/main" id="{5F46DA2B-3542-74B5-7AF0-CC7CF43B800F}"/>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Rectangle 66">
            <a:extLst>
              <a:ext uri="{FF2B5EF4-FFF2-40B4-BE49-F238E27FC236}">
                <a16:creationId xmlns:a16="http://schemas.microsoft.com/office/drawing/2014/main" id="{236AE8AC-002A-F9F9-90CF-BF30593F557F}"/>
              </a:ext>
            </a:extLst>
          </p:cNvPr>
          <p:cNvSpPr>
            <a:spLocks noChangeArrowheads="1"/>
          </p:cNvSpPr>
          <p:nvPr/>
        </p:nvSpPr>
        <p:spPr bwMode="auto">
          <a:xfrm>
            <a:off x="4233627" y="1616928"/>
            <a:ext cx="4465723" cy="25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200" dirty="0">
                <a:solidFill>
                  <a:schemeClr val="bg1">
                    <a:lumMod val="50000"/>
                  </a:schemeClr>
                </a:solidFill>
                <a:latin typeface="Arial" panose="020B0604020202020204" pitchFamily="34" charset="0"/>
                <a:ea typeface="微软雅黑" panose="020B0503020204020204" pitchFamily="34" charset="-122"/>
              </a:rPr>
              <a:t>       </a:t>
            </a:r>
          </a:p>
        </p:txBody>
      </p:sp>
    </p:spTree>
    <p:extLst>
      <p:ext uri="{BB962C8B-B14F-4D97-AF65-F5344CB8AC3E}">
        <p14:creationId xmlns:p14="http://schemas.microsoft.com/office/powerpoint/2010/main" val="2484845006"/>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1451</Words>
  <Application>Microsoft Office PowerPoint</Application>
  <PresentationFormat>自定义</PresentationFormat>
  <Paragraphs>211</Paragraphs>
  <Slides>19</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等线</vt:lpstr>
      <vt:lpstr>微软雅黑</vt:lpstr>
      <vt:lpstr>Arial</vt:lpstr>
      <vt:lpstr>Calibri</vt:lpstr>
      <vt:lpstr>Impact</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蓝色网页毕业答辩</dc:title>
  <dc:creator>第一PPT</dc:creator>
  <cp:keywords>www.1ppt.com</cp:keywords>
  <dc:description>www.1ppt.com</dc:description>
  <cp:lastModifiedBy>T204613</cp:lastModifiedBy>
  <cp:revision>359</cp:revision>
  <dcterms:created xsi:type="dcterms:W3CDTF">2016-02-19T15:24:00Z</dcterms:created>
  <dcterms:modified xsi:type="dcterms:W3CDTF">2026-01-13T09:58:46Z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E2A9D829882546CE8BA978FE2CBE8A70</vt:lpwstr>
  </property>
</Properties>
</file>